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 id="262" r:id="rId8"/>
    <p:sldId id="263" r:id="rId9"/>
    <p:sldId id="264" r:id="rId10"/>
    <p:sldId id="265" r:id="rId11"/>
    <p:sldId id="266" r:id="rId12"/>
    <p:sldId id="268" r:id="rId13"/>
    <p:sldId id="269" r:id="rId14"/>
    <p:sldId id="270" r:id="rId15"/>
    <p:sldId id="272" r:id="rId16"/>
    <p:sldId id="273" r:id="rId17"/>
    <p:sldId id="274" r:id="rId18"/>
    <p:sldId id="275" r:id="rId19"/>
    <p:sldId id="276" r:id="rId20"/>
    <p:sldId id="277" r:id="rId21"/>
    <p:sldId id="279" r:id="rId22"/>
    <p:sldId id="280" r:id="rId23"/>
    <p:sldId id="281" r:id="rId24"/>
    <p:sldId id="282" r:id="rId25"/>
    <p:sldId id="284" r:id="rId26"/>
    <p:sldId id="285" r:id="rId27"/>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66"/>
    <a:srgbClr val="FF66FF"/>
    <a:srgbClr val="FFFF66"/>
    <a:srgbClr val="000099"/>
    <a:srgbClr val="0066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787"/>
    <p:restoredTop sz="90929"/>
  </p:normalViewPr>
  <p:slideViewPr>
    <p:cSldViewPr>
      <p:cViewPr varScale="1">
        <p:scale>
          <a:sx n="61" d="100"/>
          <a:sy n="61" d="100"/>
        </p:scale>
        <p:origin x="-28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FEBDFE5-4576-4FCB-85A7-590B888BB7F7}"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AFACB35-95B4-4A2F-B170-F2A3BC3E096F}"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A7F59A-2BAB-45A4-B437-3456077657C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297B5A8-1FC1-41AF-AE6E-FCB3708C737A}"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571E529-0FD6-404C-8821-DDCC12BAFF8E}"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FC3BC36-828F-46EC-BFB3-54B2EC5512ED}"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B048B57-619B-47CF-A0DC-7BA0248B83D1}"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024B57C-8DFC-4A41-BD6C-50BF5A1A7CAD}"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A7C99B69-59AE-4A1E-8C92-4E7CB12AC0AF}"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9D3F75F-3683-4175-9F9C-D8B714A0832D}"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5FF5BE3-76A4-4A03-B861-5B90B6B496ED}"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C37B8DF-A7D2-4188-90C1-5D510CB392C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WordArt 2"/>
          <p:cNvSpPr>
            <a:spLocks noChangeArrowheads="1" noChangeShapeType="1" noTextEdit="1"/>
          </p:cNvSpPr>
          <p:nvPr/>
        </p:nvSpPr>
        <p:spPr bwMode="auto">
          <a:xfrm>
            <a:off x="838200" y="1143000"/>
            <a:ext cx="7391400" cy="3886200"/>
          </a:xfrm>
          <a:prstGeom prst="rect">
            <a:avLst/>
          </a:prstGeom>
        </p:spPr>
        <p:txBody>
          <a:bodyPr wrap="none" fromWordArt="1">
            <a:prstTxWarp prst="textDoubleWave1">
              <a:avLst>
                <a:gd name="adj1" fmla="val 6500"/>
                <a:gd name="adj2" fmla="val 0"/>
              </a:avLst>
            </a:prstTxWarp>
          </a:bodyPr>
          <a:lstStyle/>
          <a:p>
            <a:pPr algn="ctr"/>
            <a:r>
              <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a:rPr>
              <a:t>Pronouns</a:t>
            </a:r>
          </a:p>
        </p:txBody>
      </p:sp>
      <p:pic>
        <p:nvPicPr>
          <p:cNvPr id="3075" name="Picture 3" descr="C:\WINDOWS\Application Data\Microsoft\Media Catalog\Downloaded Clips\cl0\AG00290_.gif"/>
          <p:cNvPicPr>
            <a:picLocks noChangeAspect="1" noChangeArrowheads="1" noCrop="1"/>
          </p:cNvPicPr>
          <p:nvPr/>
        </p:nvPicPr>
        <p:blipFill>
          <a:blip r:embed="rId2" cstate="print"/>
          <a:srcRect/>
          <a:stretch>
            <a:fillRect/>
          </a:stretch>
        </p:blipFill>
        <p:spPr bwMode="auto">
          <a:xfrm>
            <a:off x="1752600" y="2535238"/>
            <a:ext cx="5334000" cy="4322762"/>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81000" y="0"/>
            <a:ext cx="10058400" cy="1143000"/>
          </a:xfrm>
        </p:spPr>
        <p:txBody>
          <a:bodyPr/>
          <a:lstStyle/>
          <a:p>
            <a:r>
              <a:rPr lang="en-US" sz="4000" b="1">
                <a:solidFill>
                  <a:schemeClr val="tx1"/>
                </a:solidFill>
              </a:rPr>
              <a:t>PRONOUNS AND ANTECEDENTS</a:t>
            </a:r>
          </a:p>
        </p:txBody>
      </p:sp>
      <p:sp>
        <p:nvSpPr>
          <p:cNvPr id="11267" name="Rectangle 3"/>
          <p:cNvSpPr>
            <a:spLocks noGrp="1" noChangeArrowheads="1"/>
          </p:cNvSpPr>
          <p:nvPr>
            <p:ph type="body" idx="1"/>
          </p:nvPr>
        </p:nvSpPr>
        <p:spPr>
          <a:xfrm>
            <a:off x="609600" y="1219200"/>
            <a:ext cx="7772400" cy="5029200"/>
          </a:xfrm>
          <a:ln/>
        </p:spPr>
        <p:txBody>
          <a:bodyPr/>
          <a:lstStyle/>
          <a:p>
            <a:pPr marL="609600" indent="-609600">
              <a:lnSpc>
                <a:spcPct val="90000"/>
              </a:lnSpc>
              <a:buFontTx/>
              <a:buNone/>
            </a:pPr>
            <a:r>
              <a:rPr lang="en-US" sz="3600" b="1"/>
              <a:t>When using pronouns, you must also make sure that they agree with their antecedents in number </a:t>
            </a:r>
            <a:r>
              <a:rPr lang="en-US" sz="3600" b="1">
                <a:solidFill>
                  <a:srgbClr val="FF0000"/>
                </a:solidFill>
              </a:rPr>
              <a:t>(singular or plural)</a:t>
            </a:r>
            <a:r>
              <a:rPr lang="en-US" sz="3600" b="1"/>
              <a:t> and gender.  The </a:t>
            </a:r>
            <a:r>
              <a:rPr lang="en-US" sz="3600" b="1">
                <a:solidFill>
                  <a:srgbClr val="006600"/>
                </a:solidFill>
              </a:rPr>
              <a:t>gender</a:t>
            </a:r>
            <a:r>
              <a:rPr lang="en-US" sz="3600" b="1"/>
              <a:t> of a noun may be masculine (male), feminine (female), or neuter (referring to things).  Notice how the pronouns on the next slide agree with their antecedents.</a:t>
            </a:r>
            <a:endParaRPr lang="en-US" sz="4000" b="1" i="1">
              <a:solidFill>
                <a:srgbClr val="006600"/>
              </a:solidFill>
            </a:endParaRPr>
          </a:p>
        </p:txBody>
      </p:sp>
      <p:sp>
        <p:nvSpPr>
          <p:cNvPr id="11269" name="AutoShape 5"/>
          <p:cNvSpPr>
            <a:spLocks noChangeArrowheads="1"/>
          </p:cNvSpPr>
          <p:nvPr/>
        </p:nvSpPr>
        <p:spPr bwMode="auto">
          <a:xfrm>
            <a:off x="5638800" y="5791200"/>
            <a:ext cx="2819400" cy="1066800"/>
          </a:xfrm>
          <a:prstGeom prst="rightArrow">
            <a:avLst>
              <a:gd name="adj1" fmla="val 50000"/>
              <a:gd name="adj2" fmla="val 66071"/>
            </a:avLst>
          </a:prstGeom>
          <a:solidFill>
            <a:schemeClr val="accent1"/>
          </a:solidFill>
          <a:ln w="9525">
            <a:solidFill>
              <a:schemeClr val="tx1"/>
            </a:solidFill>
            <a:miter lim="800000"/>
            <a:headEnd/>
            <a:tailEnd/>
          </a:ln>
          <a:effectLst/>
        </p:spPr>
        <p:txBody>
          <a:bodyPr wrap="none" anchor="ctr"/>
          <a:lstStyle/>
          <a:p>
            <a:endParaRPr lang="en-US"/>
          </a:p>
        </p:txBody>
      </p:sp>
      <p:sp>
        <p:nvSpPr>
          <p:cNvPr id="11270" name="Text Box 6"/>
          <p:cNvSpPr txBox="1">
            <a:spLocks noChangeArrowheads="1"/>
          </p:cNvSpPr>
          <p:nvPr/>
        </p:nvSpPr>
        <p:spPr bwMode="auto">
          <a:xfrm>
            <a:off x="5867400" y="5943600"/>
            <a:ext cx="2057400" cy="579438"/>
          </a:xfrm>
          <a:prstGeom prst="rect">
            <a:avLst/>
          </a:prstGeom>
          <a:noFill/>
          <a:ln w="9525">
            <a:noFill/>
            <a:miter lim="800000"/>
            <a:headEnd/>
            <a:tailEnd/>
          </a:ln>
          <a:effectLst/>
        </p:spPr>
        <p:txBody>
          <a:bodyPr>
            <a:spAutoFit/>
          </a:bodyPr>
          <a:lstStyle/>
          <a:p>
            <a:pPr>
              <a:spcBef>
                <a:spcPct val="50000"/>
              </a:spcBef>
            </a:pPr>
            <a:r>
              <a:rPr lang="en-US" sz="3200" b="1"/>
              <a:t>Continue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81000" y="0"/>
            <a:ext cx="10058400" cy="1143000"/>
          </a:xfrm>
        </p:spPr>
        <p:txBody>
          <a:bodyPr/>
          <a:lstStyle/>
          <a:p>
            <a:r>
              <a:rPr lang="en-US" sz="4000" b="1">
                <a:solidFill>
                  <a:schemeClr val="tx1"/>
                </a:solidFill>
              </a:rPr>
              <a:t>PRONOUNS AND ANTECEDENTS</a:t>
            </a:r>
          </a:p>
        </p:txBody>
      </p:sp>
      <p:sp>
        <p:nvSpPr>
          <p:cNvPr id="12291" name="Rectangle 3"/>
          <p:cNvSpPr>
            <a:spLocks noGrp="1" noChangeArrowheads="1"/>
          </p:cNvSpPr>
          <p:nvPr>
            <p:ph type="body" idx="1"/>
          </p:nvPr>
        </p:nvSpPr>
        <p:spPr>
          <a:xfrm>
            <a:off x="609600" y="1219200"/>
            <a:ext cx="7772400" cy="5029200"/>
          </a:xfrm>
          <a:ln/>
        </p:spPr>
        <p:txBody>
          <a:bodyPr/>
          <a:lstStyle/>
          <a:p>
            <a:pPr marL="609600" indent="-609600">
              <a:lnSpc>
                <a:spcPct val="90000"/>
              </a:lnSpc>
              <a:buFontTx/>
              <a:buNone/>
            </a:pPr>
            <a:r>
              <a:rPr lang="en-US" sz="3600" b="1"/>
              <a:t>1.  </a:t>
            </a:r>
            <a:r>
              <a:rPr lang="en-US" sz="3600" b="1">
                <a:solidFill>
                  <a:srgbClr val="006600"/>
                </a:solidFill>
              </a:rPr>
              <a:t>The myth of Arachne is amusing.  I enjoyed</a:t>
            </a:r>
            <a:r>
              <a:rPr lang="en-US" sz="3600" b="1"/>
              <a:t> </a:t>
            </a:r>
            <a:r>
              <a:rPr lang="en-US" sz="3600" b="1">
                <a:solidFill>
                  <a:srgbClr val="FF0000"/>
                </a:solidFill>
              </a:rPr>
              <a:t>it</a:t>
            </a:r>
            <a:r>
              <a:rPr lang="en-US" sz="3600" b="1"/>
              <a:t>.</a:t>
            </a:r>
          </a:p>
          <a:p>
            <a:pPr marL="609600" indent="-609600">
              <a:lnSpc>
                <a:spcPct val="90000"/>
              </a:lnSpc>
              <a:buFontTx/>
              <a:buNone/>
            </a:pPr>
            <a:r>
              <a:rPr lang="en-US" sz="3600" b="1"/>
              <a:t>2.  </a:t>
            </a:r>
            <a:r>
              <a:rPr lang="en-US" sz="3600" b="1">
                <a:solidFill>
                  <a:srgbClr val="006600"/>
                </a:solidFill>
              </a:rPr>
              <a:t>The bystanders see Athena.</a:t>
            </a:r>
            <a:r>
              <a:rPr lang="en-US" sz="3600" b="1"/>
              <a:t>  </a:t>
            </a:r>
            <a:r>
              <a:rPr lang="en-US" sz="3600" b="1">
                <a:solidFill>
                  <a:srgbClr val="FF0000"/>
                </a:solidFill>
              </a:rPr>
              <a:t>They </a:t>
            </a:r>
            <a:r>
              <a:rPr lang="en-US" sz="3600" b="1">
                <a:solidFill>
                  <a:srgbClr val="006600"/>
                </a:solidFill>
              </a:rPr>
              <a:t>watch</a:t>
            </a:r>
            <a:r>
              <a:rPr lang="en-US" sz="3600" b="1"/>
              <a:t> </a:t>
            </a:r>
            <a:r>
              <a:rPr lang="en-US" sz="3600" b="1">
                <a:solidFill>
                  <a:srgbClr val="FF0000"/>
                </a:solidFill>
              </a:rPr>
              <a:t>her</a:t>
            </a:r>
            <a:r>
              <a:rPr lang="en-US" sz="3600" b="1"/>
              <a:t> </a:t>
            </a:r>
            <a:r>
              <a:rPr lang="en-US" sz="3600" b="1">
                <a:solidFill>
                  <a:srgbClr val="006600"/>
                </a:solidFill>
              </a:rPr>
              <a:t>at the loom.</a:t>
            </a:r>
          </a:p>
          <a:p>
            <a:pPr marL="609600" indent="-609600">
              <a:lnSpc>
                <a:spcPct val="90000"/>
              </a:lnSpc>
              <a:buFontTx/>
              <a:buNone/>
            </a:pPr>
            <a:r>
              <a:rPr lang="en-US" sz="3600" b="1"/>
              <a:t>In the first sentence, </a:t>
            </a:r>
            <a:r>
              <a:rPr lang="en-US" sz="3600" b="1">
                <a:solidFill>
                  <a:srgbClr val="FF0000"/>
                </a:solidFill>
              </a:rPr>
              <a:t>myth</a:t>
            </a:r>
            <a:r>
              <a:rPr lang="en-US" sz="3600" b="1"/>
              <a:t> is the antecedent of the pronoun </a:t>
            </a:r>
            <a:r>
              <a:rPr lang="en-US" sz="3600" b="1">
                <a:solidFill>
                  <a:srgbClr val="FF0000"/>
                </a:solidFill>
              </a:rPr>
              <a:t>it</a:t>
            </a:r>
            <a:r>
              <a:rPr lang="en-US" sz="3600" b="1"/>
              <a:t>.</a:t>
            </a:r>
          </a:p>
          <a:p>
            <a:pPr marL="609600" indent="-609600">
              <a:lnSpc>
                <a:spcPct val="90000"/>
              </a:lnSpc>
              <a:buFontTx/>
              <a:buNone/>
            </a:pPr>
            <a:r>
              <a:rPr lang="en-US" sz="3600" b="1"/>
              <a:t>In the second sentence, bystanders is the antecedent of </a:t>
            </a:r>
            <a:r>
              <a:rPr lang="en-US" sz="3600" b="1">
                <a:solidFill>
                  <a:srgbClr val="FF0000"/>
                </a:solidFill>
              </a:rPr>
              <a:t>They</a:t>
            </a:r>
            <a:r>
              <a:rPr lang="en-US" sz="3600" b="1"/>
              <a:t>, and Athena is the antecedent of </a:t>
            </a:r>
            <a:r>
              <a:rPr lang="en-US" sz="3600" b="1">
                <a:solidFill>
                  <a:srgbClr val="FF0000"/>
                </a:solidFill>
              </a:rPr>
              <a:t>her</a:t>
            </a:r>
            <a:r>
              <a:rPr lang="en-US" sz="3600" b="1"/>
              <a:t>.</a:t>
            </a:r>
            <a:endParaRPr lang="en-US" sz="4000" b="1" i="1">
              <a:solidFill>
                <a:srgbClr val="006600"/>
              </a:solidFill>
            </a:endParaRPr>
          </a:p>
        </p:txBody>
      </p:sp>
      <p:pic>
        <p:nvPicPr>
          <p:cNvPr id="12294" name="Picture 6" descr="C:\WINDOWS\Application Data\Microsoft\Media Catalog\Wb01299_.gif"/>
          <p:cNvPicPr>
            <a:picLocks noChangeAspect="1" noChangeArrowheads="1"/>
          </p:cNvPicPr>
          <p:nvPr/>
        </p:nvPicPr>
        <p:blipFill>
          <a:blip r:embed="rId2" cstate="print"/>
          <a:srcRect/>
          <a:stretch>
            <a:fillRect/>
          </a:stretch>
        </p:blipFill>
        <p:spPr bwMode="auto">
          <a:xfrm>
            <a:off x="7151688" y="2743200"/>
            <a:ext cx="1992312" cy="1992313"/>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81000" y="0"/>
            <a:ext cx="10058400" cy="1143000"/>
          </a:xfrm>
        </p:spPr>
        <p:txBody>
          <a:bodyPr/>
          <a:lstStyle/>
          <a:p>
            <a:r>
              <a:rPr lang="en-US" sz="4800" b="1">
                <a:solidFill>
                  <a:schemeClr val="tx1"/>
                </a:solidFill>
              </a:rPr>
              <a:t>Using Pronouns Correctly</a:t>
            </a:r>
          </a:p>
        </p:txBody>
      </p:sp>
      <p:sp>
        <p:nvSpPr>
          <p:cNvPr id="14339" name="Rectangle 3"/>
          <p:cNvSpPr>
            <a:spLocks noGrp="1" noChangeArrowheads="1"/>
          </p:cNvSpPr>
          <p:nvPr>
            <p:ph type="body" idx="1"/>
          </p:nvPr>
        </p:nvSpPr>
        <p:spPr>
          <a:xfrm>
            <a:off x="762000" y="1143000"/>
            <a:ext cx="8763000" cy="1905000"/>
          </a:xfrm>
          <a:ln/>
        </p:spPr>
        <p:txBody>
          <a:bodyPr/>
          <a:lstStyle/>
          <a:p>
            <a:pPr marL="609600" indent="-609600">
              <a:lnSpc>
                <a:spcPct val="90000"/>
              </a:lnSpc>
              <a:buFontTx/>
              <a:buNone/>
            </a:pPr>
            <a:r>
              <a:rPr lang="en-US" sz="4000" b="1">
                <a:solidFill>
                  <a:srgbClr val="000099"/>
                </a:solidFill>
              </a:rPr>
              <a:t>Subject pronouns are used in compound subjects, and object pronouns are used in compound objects.</a:t>
            </a:r>
          </a:p>
          <a:p>
            <a:pPr marL="609600" indent="-609600">
              <a:lnSpc>
                <a:spcPct val="90000"/>
              </a:lnSpc>
              <a:buFontTx/>
              <a:buNone/>
            </a:pPr>
            <a:r>
              <a:rPr lang="en-US" sz="4000" b="1">
                <a:solidFill>
                  <a:srgbClr val="FF0000"/>
                </a:solidFill>
              </a:rPr>
              <a:t>He</a:t>
            </a:r>
            <a:r>
              <a:rPr lang="en-US" sz="4000" b="1"/>
              <a:t> and Carmen wrote a report on the subject. </a:t>
            </a:r>
            <a:r>
              <a:rPr lang="en-US" sz="4000" b="1">
                <a:solidFill>
                  <a:srgbClr val="006600"/>
                </a:solidFill>
              </a:rPr>
              <a:t>(Not Him and Carmen)</a:t>
            </a:r>
          </a:p>
          <a:p>
            <a:pPr marL="609600" indent="-609600">
              <a:lnSpc>
                <a:spcPct val="90000"/>
              </a:lnSpc>
              <a:buFontTx/>
              <a:buNone/>
            </a:pPr>
            <a:r>
              <a:rPr lang="en-US" sz="4000" b="1">
                <a:solidFill>
                  <a:srgbClr val="006600"/>
                </a:solidFill>
              </a:rPr>
              <a:t> </a:t>
            </a:r>
            <a:r>
              <a:rPr lang="en-US" sz="4000" b="1"/>
              <a:t>Tell John and </a:t>
            </a:r>
            <a:r>
              <a:rPr lang="en-US" sz="4000" b="1">
                <a:solidFill>
                  <a:srgbClr val="FF0000"/>
                </a:solidFill>
              </a:rPr>
              <a:t>me</a:t>
            </a:r>
            <a:r>
              <a:rPr lang="en-US" sz="4000" b="1"/>
              <a:t> about Hercules.</a:t>
            </a:r>
            <a:r>
              <a:rPr lang="en-US" sz="4000" b="1">
                <a:solidFill>
                  <a:srgbClr val="FF0000"/>
                </a:solidFill>
              </a:rPr>
              <a:t>  </a:t>
            </a:r>
            <a:r>
              <a:rPr lang="en-US" sz="4000" b="1">
                <a:solidFill>
                  <a:srgbClr val="006600"/>
                </a:solidFill>
              </a:rPr>
              <a:t>(Not John and I)</a:t>
            </a:r>
          </a:p>
          <a:p>
            <a:pPr marL="609600" indent="-609600">
              <a:lnSpc>
                <a:spcPct val="90000"/>
              </a:lnSpc>
              <a:buFontTx/>
              <a:buNone/>
            </a:pPr>
            <a:endParaRPr lang="en-US" sz="4000" b="1">
              <a:solidFill>
                <a:srgbClr val="006600"/>
              </a:solidFill>
            </a:endParaRPr>
          </a:p>
          <a:p>
            <a:pPr marL="609600" indent="-609600">
              <a:lnSpc>
                <a:spcPct val="90000"/>
              </a:lnSpc>
              <a:buFontTx/>
              <a:buNone/>
            </a:pPr>
            <a:endParaRPr lang="en-US" sz="4000" b="1">
              <a:solidFill>
                <a:srgbClr val="006600"/>
              </a:solidFill>
            </a:endParaRPr>
          </a:p>
          <a:p>
            <a:pPr marL="609600" indent="-609600">
              <a:lnSpc>
                <a:spcPct val="90000"/>
              </a:lnSpc>
              <a:buFontTx/>
              <a:buNone/>
            </a:pPr>
            <a:endParaRPr lang="en-US" sz="4000" b="1" i="1">
              <a:solidFill>
                <a:srgbClr val="006600"/>
              </a:solidFill>
            </a:endParaRPr>
          </a:p>
        </p:txBody>
      </p:sp>
      <p:sp>
        <p:nvSpPr>
          <p:cNvPr id="14342" name="AutoShape 6"/>
          <p:cNvSpPr>
            <a:spLocks noChangeArrowheads="1"/>
          </p:cNvSpPr>
          <p:nvPr/>
        </p:nvSpPr>
        <p:spPr bwMode="auto">
          <a:xfrm>
            <a:off x="5715000" y="5410200"/>
            <a:ext cx="2971800" cy="1447800"/>
          </a:xfrm>
          <a:prstGeom prst="rightArrow">
            <a:avLst>
              <a:gd name="adj1" fmla="val 50000"/>
              <a:gd name="adj2" fmla="val 51316"/>
            </a:avLst>
          </a:prstGeom>
          <a:solidFill>
            <a:schemeClr val="accent1"/>
          </a:solidFill>
          <a:ln w="9525">
            <a:solidFill>
              <a:schemeClr val="tx1"/>
            </a:solidFill>
            <a:miter lim="800000"/>
            <a:headEnd/>
            <a:tailEnd/>
          </a:ln>
          <a:effectLst/>
        </p:spPr>
        <p:txBody>
          <a:bodyPr wrap="none" anchor="ctr"/>
          <a:lstStyle/>
          <a:p>
            <a:endParaRPr lang="en-US"/>
          </a:p>
        </p:txBody>
      </p:sp>
      <p:sp>
        <p:nvSpPr>
          <p:cNvPr id="14343" name="Text Box 7"/>
          <p:cNvSpPr txBox="1">
            <a:spLocks noChangeArrowheads="1"/>
          </p:cNvSpPr>
          <p:nvPr/>
        </p:nvSpPr>
        <p:spPr bwMode="auto">
          <a:xfrm>
            <a:off x="5715000" y="5791200"/>
            <a:ext cx="2971800" cy="641350"/>
          </a:xfrm>
          <a:prstGeom prst="rect">
            <a:avLst/>
          </a:prstGeom>
          <a:noFill/>
          <a:ln w="9525">
            <a:noFill/>
            <a:miter lim="800000"/>
            <a:headEnd/>
            <a:tailEnd/>
          </a:ln>
          <a:effectLst/>
        </p:spPr>
        <p:txBody>
          <a:bodyPr>
            <a:spAutoFit/>
          </a:bodyPr>
          <a:lstStyle/>
          <a:p>
            <a:pPr>
              <a:spcBef>
                <a:spcPct val="50000"/>
              </a:spcBef>
            </a:pPr>
            <a:r>
              <a:rPr lang="en-US" sz="3600" b="1"/>
              <a:t>Continue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81000" y="0"/>
            <a:ext cx="10058400" cy="1143000"/>
          </a:xfrm>
        </p:spPr>
        <p:txBody>
          <a:bodyPr/>
          <a:lstStyle/>
          <a:p>
            <a:r>
              <a:rPr lang="en-US" sz="4800" b="1">
                <a:solidFill>
                  <a:schemeClr val="tx1"/>
                </a:solidFill>
              </a:rPr>
              <a:t>Using Pronouns Correctly</a:t>
            </a:r>
          </a:p>
        </p:txBody>
      </p:sp>
      <p:sp>
        <p:nvSpPr>
          <p:cNvPr id="15363" name="Rectangle 3"/>
          <p:cNvSpPr>
            <a:spLocks noGrp="1" noChangeArrowheads="1"/>
          </p:cNvSpPr>
          <p:nvPr>
            <p:ph type="body" idx="1"/>
          </p:nvPr>
        </p:nvSpPr>
        <p:spPr>
          <a:xfrm>
            <a:off x="0" y="838200"/>
            <a:ext cx="9144000" cy="2362200"/>
          </a:xfrm>
          <a:ln/>
        </p:spPr>
        <p:txBody>
          <a:bodyPr/>
          <a:lstStyle/>
          <a:p>
            <a:pPr marL="609600" indent="-609600">
              <a:lnSpc>
                <a:spcPct val="90000"/>
              </a:lnSpc>
              <a:buFontTx/>
              <a:buNone/>
            </a:pPr>
            <a:r>
              <a:rPr lang="en-US" sz="4000" b="1">
                <a:solidFill>
                  <a:srgbClr val="000099"/>
                </a:solidFill>
              </a:rPr>
              <a:t>     A preposition takes an object, just as many verbs do.  The object of a preposition can be simple or compound.  In either case, use an object pronoun as the object of the preposition.  </a:t>
            </a:r>
            <a:endParaRPr lang="en-US" sz="3600" b="1"/>
          </a:p>
          <a:p>
            <a:pPr marL="609600" indent="-609600">
              <a:lnSpc>
                <a:spcPct val="90000"/>
              </a:lnSpc>
              <a:buFontTx/>
              <a:buNone/>
            </a:pPr>
            <a:r>
              <a:rPr lang="en-US" sz="3600" b="1"/>
              <a:t>     </a:t>
            </a:r>
            <a:r>
              <a:rPr lang="en-US" sz="4000" b="1"/>
              <a:t>Lee read a famous myth to </a:t>
            </a:r>
            <a:r>
              <a:rPr lang="en-US" sz="4000" b="1">
                <a:solidFill>
                  <a:srgbClr val="FF0000"/>
                </a:solidFill>
              </a:rPr>
              <a:t>me</a:t>
            </a:r>
            <a:r>
              <a:rPr lang="en-US" sz="4000" b="1"/>
              <a:t>.</a:t>
            </a:r>
          </a:p>
          <a:p>
            <a:pPr marL="609600" indent="-609600">
              <a:lnSpc>
                <a:spcPct val="90000"/>
              </a:lnSpc>
              <a:buFontTx/>
              <a:buNone/>
            </a:pPr>
            <a:r>
              <a:rPr lang="en-US" sz="4000" b="1"/>
              <a:t>     Lee read a famous Roman myth</a:t>
            </a:r>
          </a:p>
          <a:p>
            <a:pPr marL="609600" indent="-609600">
              <a:lnSpc>
                <a:spcPct val="90000"/>
              </a:lnSpc>
              <a:buFontTx/>
              <a:buNone/>
            </a:pPr>
            <a:r>
              <a:rPr lang="en-US" sz="4000" b="1"/>
              <a:t>     to John and </a:t>
            </a:r>
            <a:r>
              <a:rPr lang="en-US" sz="4000" b="1">
                <a:solidFill>
                  <a:srgbClr val="FF0000"/>
                </a:solidFill>
              </a:rPr>
              <a:t>me</a:t>
            </a:r>
            <a:r>
              <a:rPr lang="en-US" sz="4000" b="1"/>
              <a:t>.</a:t>
            </a:r>
          </a:p>
        </p:txBody>
      </p:sp>
      <p:sp>
        <p:nvSpPr>
          <p:cNvPr id="15364" name="AutoShape 4"/>
          <p:cNvSpPr>
            <a:spLocks noChangeArrowheads="1"/>
          </p:cNvSpPr>
          <p:nvPr/>
        </p:nvSpPr>
        <p:spPr bwMode="auto">
          <a:xfrm>
            <a:off x="5638800" y="5410200"/>
            <a:ext cx="2971800" cy="1447800"/>
          </a:xfrm>
          <a:prstGeom prst="rightArrow">
            <a:avLst>
              <a:gd name="adj1" fmla="val 50000"/>
              <a:gd name="adj2" fmla="val 51316"/>
            </a:avLst>
          </a:prstGeom>
          <a:solidFill>
            <a:schemeClr val="accent1"/>
          </a:solidFill>
          <a:ln w="9525">
            <a:solidFill>
              <a:schemeClr val="tx1"/>
            </a:solidFill>
            <a:miter lim="800000"/>
            <a:headEnd/>
            <a:tailEnd/>
          </a:ln>
          <a:effectLst/>
        </p:spPr>
        <p:txBody>
          <a:bodyPr wrap="none" anchor="ctr"/>
          <a:lstStyle/>
          <a:p>
            <a:endParaRPr lang="en-US"/>
          </a:p>
        </p:txBody>
      </p:sp>
      <p:sp>
        <p:nvSpPr>
          <p:cNvPr id="15365" name="Text Box 5"/>
          <p:cNvSpPr txBox="1">
            <a:spLocks noChangeArrowheads="1"/>
          </p:cNvSpPr>
          <p:nvPr/>
        </p:nvSpPr>
        <p:spPr bwMode="auto">
          <a:xfrm>
            <a:off x="5791200" y="5791200"/>
            <a:ext cx="2971800" cy="641350"/>
          </a:xfrm>
          <a:prstGeom prst="rect">
            <a:avLst/>
          </a:prstGeom>
          <a:noFill/>
          <a:ln w="9525">
            <a:noFill/>
            <a:miter lim="800000"/>
            <a:headEnd/>
            <a:tailEnd/>
          </a:ln>
          <a:effectLst/>
        </p:spPr>
        <p:txBody>
          <a:bodyPr>
            <a:spAutoFit/>
          </a:bodyPr>
          <a:lstStyle/>
          <a:p>
            <a:pPr>
              <a:spcBef>
                <a:spcPct val="50000"/>
              </a:spcBef>
            </a:pPr>
            <a:r>
              <a:rPr lang="en-US" sz="3600" b="1"/>
              <a:t>Continue</a:t>
            </a:r>
          </a:p>
        </p:txBody>
      </p:sp>
      <p:sp>
        <p:nvSpPr>
          <p:cNvPr id="15366" name="AutoShape 6"/>
          <p:cNvSpPr>
            <a:spLocks noChangeArrowheads="1"/>
          </p:cNvSpPr>
          <p:nvPr/>
        </p:nvSpPr>
        <p:spPr bwMode="auto">
          <a:xfrm>
            <a:off x="5943600" y="4343400"/>
            <a:ext cx="1524000" cy="533400"/>
          </a:xfrm>
          <a:prstGeom prst="bracketPair">
            <a:avLst>
              <a:gd name="adj" fmla="val 16667"/>
            </a:avLst>
          </a:prstGeom>
          <a:noFill/>
          <a:ln w="76200">
            <a:solidFill>
              <a:srgbClr val="006600"/>
            </a:solidFill>
            <a:round/>
            <a:headEnd/>
            <a:tailEnd/>
          </a:ln>
          <a:effectLst/>
        </p:spPr>
        <p:txBody>
          <a:bodyPr wrap="none" anchor="ctr"/>
          <a:lstStyle/>
          <a:p>
            <a:endParaRPr lang="en-US"/>
          </a:p>
        </p:txBody>
      </p:sp>
      <p:sp>
        <p:nvSpPr>
          <p:cNvPr id="15367" name="AutoShape 7"/>
          <p:cNvSpPr>
            <a:spLocks noChangeArrowheads="1"/>
          </p:cNvSpPr>
          <p:nvPr/>
        </p:nvSpPr>
        <p:spPr bwMode="auto">
          <a:xfrm>
            <a:off x="533400" y="5715000"/>
            <a:ext cx="3733800" cy="457200"/>
          </a:xfrm>
          <a:prstGeom prst="bracketPair">
            <a:avLst>
              <a:gd name="adj" fmla="val 16667"/>
            </a:avLst>
          </a:prstGeom>
          <a:noFill/>
          <a:ln w="76200">
            <a:solidFill>
              <a:srgbClr val="006600"/>
            </a:solidFill>
            <a:round/>
            <a:headEnd/>
            <a:tailEnd/>
          </a:ln>
          <a:effectLst/>
        </p:spPr>
        <p:txBody>
          <a:bodyPr wrap="none" anchor="ct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2" name="AutoShape 8"/>
          <p:cNvSpPr>
            <a:spLocks noChangeArrowheads="1"/>
          </p:cNvSpPr>
          <p:nvPr/>
        </p:nvSpPr>
        <p:spPr bwMode="auto">
          <a:xfrm>
            <a:off x="6477000" y="5943600"/>
            <a:ext cx="2667000" cy="914400"/>
          </a:xfrm>
          <a:prstGeom prst="rightArrow">
            <a:avLst>
              <a:gd name="adj1" fmla="val 50000"/>
              <a:gd name="adj2" fmla="val 72917"/>
            </a:avLst>
          </a:prstGeom>
          <a:solidFill>
            <a:schemeClr val="accent1"/>
          </a:solidFill>
          <a:ln w="9525">
            <a:solidFill>
              <a:schemeClr val="tx1"/>
            </a:solidFill>
            <a:miter lim="800000"/>
            <a:headEnd/>
            <a:tailEnd/>
          </a:ln>
          <a:effectLst/>
        </p:spPr>
        <p:txBody>
          <a:bodyPr wrap="none" anchor="ctr"/>
          <a:lstStyle/>
          <a:p>
            <a:endParaRPr lang="en-US"/>
          </a:p>
        </p:txBody>
      </p:sp>
      <p:sp>
        <p:nvSpPr>
          <p:cNvPr id="16386" name="Rectangle 2"/>
          <p:cNvSpPr>
            <a:spLocks noGrp="1" noChangeArrowheads="1"/>
          </p:cNvSpPr>
          <p:nvPr>
            <p:ph type="title"/>
          </p:nvPr>
        </p:nvSpPr>
        <p:spPr>
          <a:xfrm>
            <a:off x="-381000" y="0"/>
            <a:ext cx="10058400" cy="1143000"/>
          </a:xfrm>
        </p:spPr>
        <p:txBody>
          <a:bodyPr/>
          <a:lstStyle/>
          <a:p>
            <a:r>
              <a:rPr lang="en-US" sz="4800" b="1">
                <a:solidFill>
                  <a:schemeClr val="tx1"/>
                </a:solidFill>
              </a:rPr>
              <a:t>Using Pronouns Correctly</a:t>
            </a:r>
          </a:p>
        </p:txBody>
      </p:sp>
      <p:sp>
        <p:nvSpPr>
          <p:cNvPr id="16387" name="Rectangle 3"/>
          <p:cNvSpPr>
            <a:spLocks noGrp="1" noChangeArrowheads="1"/>
          </p:cNvSpPr>
          <p:nvPr>
            <p:ph type="body" idx="1"/>
          </p:nvPr>
        </p:nvSpPr>
        <p:spPr>
          <a:xfrm>
            <a:off x="0" y="838200"/>
            <a:ext cx="9144000" cy="2362200"/>
          </a:xfrm>
          <a:ln/>
        </p:spPr>
        <p:txBody>
          <a:bodyPr/>
          <a:lstStyle/>
          <a:p>
            <a:pPr marL="609600" indent="-609600">
              <a:lnSpc>
                <a:spcPct val="90000"/>
              </a:lnSpc>
              <a:buFontTx/>
              <a:buNone/>
            </a:pPr>
            <a:r>
              <a:rPr lang="en-US" sz="4000" b="1">
                <a:solidFill>
                  <a:srgbClr val="000099"/>
                </a:solidFill>
              </a:rPr>
              <a:t>     </a:t>
            </a:r>
            <a:r>
              <a:rPr lang="en-US" sz="3600" b="1">
                <a:solidFill>
                  <a:srgbClr val="000099"/>
                </a:solidFill>
              </a:rPr>
              <a:t>If you are not sure of which form of the pronoun to use, say the sentence aloud with only the pronoun as the subject or the object.  </a:t>
            </a:r>
            <a:r>
              <a:rPr lang="en-US" sz="3600" b="1">
                <a:solidFill>
                  <a:srgbClr val="FF0000"/>
                </a:solidFill>
              </a:rPr>
              <a:t>Your ear will tell you which form is correct.</a:t>
            </a:r>
          </a:p>
          <a:p>
            <a:pPr marL="609600" indent="-609600">
              <a:lnSpc>
                <a:spcPct val="90000"/>
              </a:lnSpc>
              <a:buFontTx/>
              <a:buNone/>
            </a:pPr>
            <a:r>
              <a:rPr lang="en-US" sz="3600" b="1"/>
              <a:t>     Whenever the pronoun </a:t>
            </a:r>
            <a:r>
              <a:rPr lang="en-US" sz="3600" b="1" i="1">
                <a:solidFill>
                  <a:srgbClr val="FF0000"/>
                </a:solidFill>
              </a:rPr>
              <a:t>I</a:t>
            </a:r>
            <a:r>
              <a:rPr lang="en-US" sz="3600" b="1"/>
              <a:t> is part of a compound subject, it should always be placed after the other parts of the subject.  Similarly, when the pronoun </a:t>
            </a:r>
            <a:r>
              <a:rPr lang="en-US" sz="3600" b="1" i="1">
                <a:solidFill>
                  <a:srgbClr val="FF0000"/>
                </a:solidFill>
              </a:rPr>
              <a:t>me</a:t>
            </a:r>
            <a:r>
              <a:rPr lang="en-US" sz="3600" b="1"/>
              <a:t> is part of a compound object, it should go after the other parts of the object.</a:t>
            </a:r>
          </a:p>
        </p:txBody>
      </p:sp>
      <p:sp>
        <p:nvSpPr>
          <p:cNvPr id="16394" name="Text Box 10"/>
          <p:cNvSpPr txBox="1">
            <a:spLocks noChangeArrowheads="1"/>
          </p:cNvSpPr>
          <p:nvPr/>
        </p:nvSpPr>
        <p:spPr bwMode="auto">
          <a:xfrm>
            <a:off x="6553200" y="6172200"/>
            <a:ext cx="2133600" cy="519113"/>
          </a:xfrm>
          <a:prstGeom prst="rect">
            <a:avLst/>
          </a:prstGeom>
          <a:noFill/>
          <a:ln w="9525">
            <a:noFill/>
            <a:miter lim="800000"/>
            <a:headEnd/>
            <a:tailEnd/>
          </a:ln>
          <a:effectLst/>
        </p:spPr>
        <p:txBody>
          <a:bodyPr>
            <a:spAutoFit/>
          </a:bodyPr>
          <a:lstStyle/>
          <a:p>
            <a:pPr>
              <a:spcBef>
                <a:spcPct val="50000"/>
              </a:spcBef>
            </a:pPr>
            <a:r>
              <a:rPr lang="en-US" sz="2800" b="1"/>
              <a:t>Continue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2"/>
          <p:cNvSpPr>
            <a:spLocks noChangeArrowheads="1"/>
          </p:cNvSpPr>
          <p:nvPr/>
        </p:nvSpPr>
        <p:spPr bwMode="auto">
          <a:xfrm>
            <a:off x="6477000" y="5943600"/>
            <a:ext cx="2667000" cy="914400"/>
          </a:xfrm>
          <a:prstGeom prst="rightArrow">
            <a:avLst>
              <a:gd name="adj1" fmla="val 50000"/>
              <a:gd name="adj2" fmla="val 72917"/>
            </a:avLst>
          </a:prstGeom>
          <a:solidFill>
            <a:schemeClr val="accent1"/>
          </a:solidFill>
          <a:ln w="9525">
            <a:solidFill>
              <a:schemeClr val="tx1"/>
            </a:solidFill>
            <a:miter lim="800000"/>
            <a:headEnd/>
            <a:tailEnd/>
          </a:ln>
          <a:effectLst/>
        </p:spPr>
        <p:txBody>
          <a:bodyPr wrap="none" anchor="ctr"/>
          <a:lstStyle/>
          <a:p>
            <a:endParaRPr lang="en-US"/>
          </a:p>
        </p:txBody>
      </p:sp>
      <p:sp>
        <p:nvSpPr>
          <p:cNvPr id="18435" name="Rectangle 3"/>
          <p:cNvSpPr>
            <a:spLocks noGrp="1" noChangeArrowheads="1"/>
          </p:cNvSpPr>
          <p:nvPr>
            <p:ph type="title"/>
          </p:nvPr>
        </p:nvSpPr>
        <p:spPr>
          <a:xfrm>
            <a:off x="-381000" y="0"/>
            <a:ext cx="10058400" cy="1143000"/>
          </a:xfrm>
        </p:spPr>
        <p:txBody>
          <a:bodyPr/>
          <a:lstStyle/>
          <a:p>
            <a:r>
              <a:rPr lang="en-US" sz="4800" b="1">
                <a:solidFill>
                  <a:schemeClr val="tx1"/>
                </a:solidFill>
              </a:rPr>
              <a:t>Using Pronouns Correctly</a:t>
            </a:r>
          </a:p>
        </p:txBody>
      </p:sp>
      <p:sp>
        <p:nvSpPr>
          <p:cNvPr id="18436" name="Rectangle 4"/>
          <p:cNvSpPr>
            <a:spLocks noGrp="1" noChangeArrowheads="1"/>
          </p:cNvSpPr>
          <p:nvPr>
            <p:ph type="body" idx="1"/>
          </p:nvPr>
        </p:nvSpPr>
        <p:spPr>
          <a:xfrm>
            <a:off x="0" y="1752600"/>
            <a:ext cx="9144000" cy="2362200"/>
          </a:xfrm>
          <a:ln/>
        </p:spPr>
        <p:txBody>
          <a:bodyPr/>
          <a:lstStyle/>
          <a:p>
            <a:pPr marL="609600" indent="-609600">
              <a:lnSpc>
                <a:spcPct val="90000"/>
              </a:lnSpc>
              <a:buFontTx/>
              <a:buNone/>
            </a:pPr>
            <a:r>
              <a:rPr lang="en-US" sz="3600" b="1">
                <a:solidFill>
                  <a:srgbClr val="000099"/>
                </a:solidFill>
              </a:rPr>
              <a:t>     </a:t>
            </a:r>
            <a:r>
              <a:rPr lang="en-US" sz="4400" b="1">
                <a:solidFill>
                  <a:srgbClr val="000099"/>
                </a:solidFill>
              </a:rPr>
              <a:t>Lee and I read some ancient Roman myths.  </a:t>
            </a:r>
            <a:r>
              <a:rPr lang="en-US" sz="4400" b="1">
                <a:solidFill>
                  <a:srgbClr val="FF0000"/>
                </a:solidFill>
              </a:rPr>
              <a:t>(Not I and Lee)</a:t>
            </a:r>
          </a:p>
          <a:p>
            <a:pPr marL="609600" indent="-609600">
              <a:lnSpc>
                <a:spcPct val="90000"/>
              </a:lnSpc>
              <a:buFontTx/>
              <a:buNone/>
            </a:pPr>
            <a:endParaRPr lang="en-US" sz="4400" b="1">
              <a:solidFill>
                <a:srgbClr val="FF0000"/>
              </a:solidFill>
            </a:endParaRPr>
          </a:p>
          <a:p>
            <a:pPr marL="609600" indent="-609600">
              <a:lnSpc>
                <a:spcPct val="90000"/>
              </a:lnSpc>
              <a:buFontTx/>
              <a:buNone/>
            </a:pPr>
            <a:r>
              <a:rPr lang="en-US" sz="4400" b="1">
                <a:solidFill>
                  <a:srgbClr val="000099"/>
                </a:solidFill>
              </a:rPr>
              <a:t>    Mythology interests Lee and me. </a:t>
            </a:r>
            <a:r>
              <a:rPr lang="en-US" sz="4400" b="1">
                <a:solidFill>
                  <a:srgbClr val="FF0000"/>
                </a:solidFill>
              </a:rPr>
              <a:t>(Not me and Lee).</a:t>
            </a:r>
          </a:p>
        </p:txBody>
      </p:sp>
      <p:sp>
        <p:nvSpPr>
          <p:cNvPr id="18437" name="Text Box 5"/>
          <p:cNvSpPr txBox="1">
            <a:spLocks noChangeArrowheads="1"/>
          </p:cNvSpPr>
          <p:nvPr/>
        </p:nvSpPr>
        <p:spPr bwMode="auto">
          <a:xfrm>
            <a:off x="6553200" y="6172200"/>
            <a:ext cx="2133600" cy="519113"/>
          </a:xfrm>
          <a:prstGeom prst="rect">
            <a:avLst/>
          </a:prstGeom>
          <a:noFill/>
          <a:ln w="9525">
            <a:noFill/>
            <a:miter lim="800000"/>
            <a:headEnd/>
            <a:tailEnd/>
          </a:ln>
          <a:effectLst/>
        </p:spPr>
        <p:txBody>
          <a:bodyPr>
            <a:spAutoFit/>
          </a:bodyPr>
          <a:lstStyle/>
          <a:p>
            <a:pPr>
              <a:spcBef>
                <a:spcPct val="50000"/>
              </a:spcBef>
            </a:pPr>
            <a:r>
              <a:rPr lang="en-US" sz="2800" b="1"/>
              <a:t>Continue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title"/>
          </p:nvPr>
        </p:nvSpPr>
        <p:spPr>
          <a:xfrm>
            <a:off x="-381000" y="0"/>
            <a:ext cx="10058400" cy="1143000"/>
          </a:xfrm>
        </p:spPr>
        <p:txBody>
          <a:bodyPr/>
          <a:lstStyle/>
          <a:p>
            <a:r>
              <a:rPr lang="en-US" sz="4800" b="1">
                <a:solidFill>
                  <a:schemeClr val="tx1"/>
                </a:solidFill>
              </a:rPr>
              <a:t>Using Pronouns Correctly</a:t>
            </a:r>
          </a:p>
        </p:txBody>
      </p:sp>
      <p:sp>
        <p:nvSpPr>
          <p:cNvPr id="19460" name="Rectangle 4"/>
          <p:cNvSpPr>
            <a:spLocks noGrp="1" noChangeArrowheads="1"/>
          </p:cNvSpPr>
          <p:nvPr>
            <p:ph type="body" idx="1"/>
          </p:nvPr>
        </p:nvSpPr>
        <p:spPr>
          <a:xfrm>
            <a:off x="0" y="1752600"/>
            <a:ext cx="9144000" cy="2362200"/>
          </a:xfrm>
          <a:ln/>
        </p:spPr>
        <p:txBody>
          <a:bodyPr/>
          <a:lstStyle/>
          <a:p>
            <a:pPr marL="609600" indent="-609600">
              <a:lnSpc>
                <a:spcPct val="90000"/>
              </a:lnSpc>
              <a:buFontTx/>
              <a:buNone/>
            </a:pPr>
            <a:r>
              <a:rPr lang="en-US" sz="4000" b="1">
                <a:solidFill>
                  <a:srgbClr val="000099"/>
                </a:solidFill>
              </a:rPr>
              <a:t>     </a:t>
            </a:r>
            <a:r>
              <a:rPr lang="en-US" sz="4400" b="1">
                <a:solidFill>
                  <a:srgbClr val="000099"/>
                </a:solidFill>
              </a:rPr>
              <a:t>In </a:t>
            </a:r>
            <a:r>
              <a:rPr lang="en-US" sz="4400" b="1">
                <a:solidFill>
                  <a:srgbClr val="FF0000"/>
                </a:solidFill>
              </a:rPr>
              <a:t>formal writing</a:t>
            </a:r>
            <a:r>
              <a:rPr lang="en-US" sz="4400" b="1">
                <a:solidFill>
                  <a:srgbClr val="000099"/>
                </a:solidFill>
              </a:rPr>
              <a:t> </a:t>
            </a:r>
            <a:r>
              <a:rPr lang="en-US" sz="4400" b="1">
                <a:solidFill>
                  <a:srgbClr val="FF0000"/>
                </a:solidFill>
              </a:rPr>
              <a:t>and speech</a:t>
            </a:r>
            <a:r>
              <a:rPr lang="en-US" sz="4400" b="1">
                <a:solidFill>
                  <a:srgbClr val="000099"/>
                </a:solidFill>
              </a:rPr>
              <a:t> use a subject pronoun after a linking verb.</a:t>
            </a:r>
          </a:p>
          <a:p>
            <a:pPr marL="609600" indent="-609600">
              <a:lnSpc>
                <a:spcPct val="90000"/>
              </a:lnSpc>
              <a:buFontTx/>
              <a:buNone/>
            </a:pPr>
            <a:endParaRPr lang="en-US" sz="4400" b="1">
              <a:solidFill>
                <a:srgbClr val="000099"/>
              </a:solidFill>
            </a:endParaRPr>
          </a:p>
          <a:p>
            <a:pPr marL="609600" indent="-609600">
              <a:lnSpc>
                <a:spcPct val="90000"/>
              </a:lnSpc>
              <a:buFontTx/>
              <a:buNone/>
            </a:pPr>
            <a:r>
              <a:rPr lang="en-US" sz="4400" b="1">
                <a:solidFill>
                  <a:srgbClr val="000099"/>
                </a:solidFill>
              </a:rPr>
              <a:t>    </a:t>
            </a:r>
            <a:r>
              <a:rPr lang="en-US" sz="4400" b="1">
                <a:solidFill>
                  <a:srgbClr val="006600"/>
                </a:solidFill>
              </a:rPr>
              <a:t>The writer of this report was</a:t>
            </a:r>
            <a:r>
              <a:rPr lang="en-US" sz="4400" b="1">
                <a:solidFill>
                  <a:srgbClr val="000099"/>
                </a:solidFill>
              </a:rPr>
              <a:t> </a:t>
            </a:r>
            <a:r>
              <a:rPr lang="en-US" sz="4400" b="1">
                <a:solidFill>
                  <a:srgbClr val="FF0000"/>
                </a:solidFill>
              </a:rPr>
              <a:t>she</a:t>
            </a:r>
            <a:r>
              <a:rPr lang="en-US" sz="4400" b="1">
                <a:solidFill>
                  <a:srgbClr val="000099"/>
                </a:solidFill>
              </a:rPr>
              <a:t>.</a:t>
            </a:r>
          </a:p>
          <a:p>
            <a:pPr marL="609600" indent="-609600">
              <a:lnSpc>
                <a:spcPct val="90000"/>
              </a:lnSpc>
              <a:buFontTx/>
              <a:buNone/>
            </a:pPr>
            <a:r>
              <a:rPr lang="en-US" sz="4400" b="1">
                <a:solidFill>
                  <a:srgbClr val="000099"/>
                </a:solidFill>
              </a:rPr>
              <a:t>    </a:t>
            </a:r>
          </a:p>
          <a:p>
            <a:pPr marL="609600" indent="-609600">
              <a:lnSpc>
                <a:spcPct val="90000"/>
              </a:lnSpc>
              <a:buFontTx/>
              <a:buNone/>
            </a:pPr>
            <a:r>
              <a:rPr lang="en-US" sz="4400" b="1">
                <a:solidFill>
                  <a:srgbClr val="000099"/>
                </a:solidFill>
              </a:rPr>
              <a:t>     </a:t>
            </a:r>
            <a:r>
              <a:rPr lang="en-US" sz="4400" b="1">
                <a:solidFill>
                  <a:srgbClr val="006600"/>
                </a:solidFill>
              </a:rPr>
              <a:t>It is</a:t>
            </a:r>
            <a:r>
              <a:rPr lang="en-US" sz="4400" b="1">
                <a:solidFill>
                  <a:srgbClr val="000099"/>
                </a:solidFill>
              </a:rPr>
              <a:t> </a:t>
            </a:r>
            <a:r>
              <a:rPr lang="en-US" sz="4400" b="1">
                <a:solidFill>
                  <a:srgbClr val="FF0000"/>
                </a:solidFill>
              </a:rPr>
              <a:t>I</a:t>
            </a:r>
            <a:r>
              <a:rPr lang="en-US" sz="4400" b="1">
                <a:solidFill>
                  <a:srgbClr val="006600"/>
                </a:solidFill>
              </a:rPr>
              <a:t>.</a:t>
            </a:r>
          </a:p>
        </p:txBody>
      </p:sp>
      <p:grpSp>
        <p:nvGrpSpPr>
          <p:cNvPr id="19462" name="Group 6"/>
          <p:cNvGrpSpPr>
            <a:grpSpLocks/>
          </p:cNvGrpSpPr>
          <p:nvPr/>
        </p:nvGrpSpPr>
        <p:grpSpPr bwMode="auto">
          <a:xfrm>
            <a:off x="6477000" y="5943600"/>
            <a:ext cx="2667000" cy="914400"/>
            <a:chOff x="4080" y="3744"/>
            <a:chExt cx="1680" cy="576"/>
          </a:xfrm>
        </p:grpSpPr>
        <p:sp>
          <p:nvSpPr>
            <p:cNvPr id="19458" name="AutoShape 2"/>
            <p:cNvSpPr>
              <a:spLocks noChangeArrowheads="1"/>
            </p:cNvSpPr>
            <p:nvPr/>
          </p:nvSpPr>
          <p:spPr bwMode="auto">
            <a:xfrm>
              <a:off x="4080" y="3744"/>
              <a:ext cx="1680" cy="576"/>
            </a:xfrm>
            <a:prstGeom prst="rightArrow">
              <a:avLst>
                <a:gd name="adj1" fmla="val 50000"/>
                <a:gd name="adj2" fmla="val 72917"/>
              </a:avLst>
            </a:prstGeom>
            <a:solidFill>
              <a:schemeClr val="accent1"/>
            </a:solidFill>
            <a:ln w="9525">
              <a:solidFill>
                <a:schemeClr val="tx1"/>
              </a:solidFill>
              <a:miter lim="800000"/>
              <a:headEnd/>
              <a:tailEnd/>
            </a:ln>
            <a:effectLst/>
          </p:spPr>
          <p:txBody>
            <a:bodyPr wrap="none" anchor="ctr"/>
            <a:lstStyle/>
            <a:p>
              <a:endParaRPr lang="en-US"/>
            </a:p>
          </p:txBody>
        </p:sp>
        <p:sp>
          <p:nvSpPr>
            <p:cNvPr id="19461" name="Text Box 5"/>
            <p:cNvSpPr txBox="1">
              <a:spLocks noChangeArrowheads="1"/>
            </p:cNvSpPr>
            <p:nvPr/>
          </p:nvSpPr>
          <p:spPr bwMode="auto">
            <a:xfrm>
              <a:off x="4128" y="3888"/>
              <a:ext cx="1344" cy="327"/>
            </a:xfrm>
            <a:prstGeom prst="rect">
              <a:avLst/>
            </a:prstGeom>
            <a:noFill/>
            <a:ln w="9525">
              <a:noFill/>
              <a:miter lim="800000"/>
              <a:headEnd/>
              <a:tailEnd/>
            </a:ln>
            <a:effectLst/>
          </p:spPr>
          <p:txBody>
            <a:bodyPr>
              <a:spAutoFit/>
            </a:bodyPr>
            <a:lstStyle/>
            <a:p>
              <a:pPr>
                <a:spcBef>
                  <a:spcPct val="50000"/>
                </a:spcBef>
              </a:pPr>
              <a:r>
                <a:rPr lang="en-US" sz="2800" b="1"/>
                <a:t>Continue</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81000" y="0"/>
            <a:ext cx="10058400" cy="1143000"/>
          </a:xfrm>
        </p:spPr>
        <p:txBody>
          <a:bodyPr/>
          <a:lstStyle/>
          <a:p>
            <a:r>
              <a:rPr lang="en-US" sz="4800" b="1">
                <a:solidFill>
                  <a:schemeClr val="tx1"/>
                </a:solidFill>
              </a:rPr>
              <a:t>Possessive Pronouns</a:t>
            </a:r>
          </a:p>
        </p:txBody>
      </p:sp>
      <p:sp>
        <p:nvSpPr>
          <p:cNvPr id="20483" name="Rectangle 3"/>
          <p:cNvSpPr>
            <a:spLocks noGrp="1" noChangeArrowheads="1"/>
          </p:cNvSpPr>
          <p:nvPr>
            <p:ph type="body" idx="1"/>
          </p:nvPr>
        </p:nvSpPr>
        <p:spPr>
          <a:xfrm>
            <a:off x="0" y="990600"/>
            <a:ext cx="8763000" cy="5867400"/>
          </a:xfrm>
          <a:ln/>
        </p:spPr>
        <p:txBody>
          <a:bodyPr/>
          <a:lstStyle/>
          <a:p>
            <a:pPr marL="609600" indent="-609600">
              <a:lnSpc>
                <a:spcPct val="90000"/>
              </a:lnSpc>
              <a:buFontTx/>
              <a:buNone/>
            </a:pPr>
            <a:r>
              <a:rPr lang="en-US" sz="4400" b="1">
                <a:solidFill>
                  <a:srgbClr val="000099"/>
                </a:solidFill>
              </a:rPr>
              <a:t>     		A possessive pronoun is a pronoun that shows who or what has something.  A possessive pronoun may take the place of a possessive noun.</a:t>
            </a:r>
          </a:p>
          <a:p>
            <a:pPr marL="609600" indent="-609600" algn="ctr">
              <a:lnSpc>
                <a:spcPct val="90000"/>
              </a:lnSpc>
              <a:buFontTx/>
              <a:buNone/>
            </a:pPr>
            <a:r>
              <a:rPr lang="en-US" sz="4000" b="1"/>
              <a:t>Read the following sentences. Notice the possessive nouns and the possessive pronouns that replace them.</a:t>
            </a:r>
          </a:p>
          <a:p>
            <a:pPr marL="609600" indent="-609600" algn="ctr">
              <a:lnSpc>
                <a:spcPct val="90000"/>
              </a:lnSpc>
              <a:buFontTx/>
              <a:buNone/>
            </a:pPr>
            <a:endParaRPr lang="en-US" sz="4000" b="1"/>
          </a:p>
        </p:txBody>
      </p:sp>
      <p:grpSp>
        <p:nvGrpSpPr>
          <p:cNvPr id="20486" name="Group 6"/>
          <p:cNvGrpSpPr>
            <a:grpSpLocks/>
          </p:cNvGrpSpPr>
          <p:nvPr/>
        </p:nvGrpSpPr>
        <p:grpSpPr bwMode="auto">
          <a:xfrm>
            <a:off x="6019800" y="5943600"/>
            <a:ext cx="2667000" cy="914400"/>
            <a:chOff x="4080" y="3744"/>
            <a:chExt cx="1680" cy="576"/>
          </a:xfrm>
        </p:grpSpPr>
        <p:sp>
          <p:nvSpPr>
            <p:cNvPr id="20487" name="AutoShape 7"/>
            <p:cNvSpPr>
              <a:spLocks noChangeArrowheads="1"/>
            </p:cNvSpPr>
            <p:nvPr/>
          </p:nvSpPr>
          <p:spPr bwMode="auto">
            <a:xfrm>
              <a:off x="4080" y="3744"/>
              <a:ext cx="1680" cy="576"/>
            </a:xfrm>
            <a:prstGeom prst="rightArrow">
              <a:avLst>
                <a:gd name="adj1" fmla="val 50000"/>
                <a:gd name="adj2" fmla="val 72917"/>
              </a:avLst>
            </a:prstGeom>
            <a:solidFill>
              <a:schemeClr val="accent1"/>
            </a:solidFill>
            <a:ln w="9525">
              <a:solidFill>
                <a:schemeClr val="tx1"/>
              </a:solidFill>
              <a:miter lim="800000"/>
              <a:headEnd/>
              <a:tailEnd/>
            </a:ln>
            <a:effectLst/>
          </p:spPr>
          <p:txBody>
            <a:bodyPr wrap="none" anchor="ctr"/>
            <a:lstStyle/>
            <a:p>
              <a:endParaRPr lang="en-US"/>
            </a:p>
          </p:txBody>
        </p:sp>
        <p:sp>
          <p:nvSpPr>
            <p:cNvPr id="20488" name="Text Box 8"/>
            <p:cNvSpPr txBox="1">
              <a:spLocks noChangeArrowheads="1"/>
            </p:cNvSpPr>
            <p:nvPr/>
          </p:nvSpPr>
          <p:spPr bwMode="auto">
            <a:xfrm>
              <a:off x="4128" y="3888"/>
              <a:ext cx="1344" cy="327"/>
            </a:xfrm>
            <a:prstGeom prst="rect">
              <a:avLst/>
            </a:prstGeom>
            <a:noFill/>
            <a:ln w="9525">
              <a:noFill/>
              <a:miter lim="800000"/>
              <a:headEnd/>
              <a:tailEnd/>
            </a:ln>
            <a:effectLst/>
          </p:spPr>
          <p:txBody>
            <a:bodyPr>
              <a:spAutoFit/>
            </a:bodyPr>
            <a:lstStyle/>
            <a:p>
              <a:pPr>
                <a:spcBef>
                  <a:spcPct val="50000"/>
                </a:spcBef>
              </a:pPr>
              <a:r>
                <a:rPr lang="en-US" sz="2800" b="1"/>
                <a:t>Continue</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81000" y="0"/>
            <a:ext cx="10058400" cy="1143000"/>
          </a:xfrm>
        </p:spPr>
        <p:txBody>
          <a:bodyPr/>
          <a:lstStyle/>
          <a:p>
            <a:r>
              <a:rPr lang="en-US" sz="4800" b="1">
                <a:solidFill>
                  <a:schemeClr val="tx1"/>
                </a:solidFill>
              </a:rPr>
              <a:t>Possessive Pronouns</a:t>
            </a:r>
          </a:p>
        </p:txBody>
      </p:sp>
      <p:sp>
        <p:nvSpPr>
          <p:cNvPr id="21507" name="Rectangle 3"/>
          <p:cNvSpPr>
            <a:spLocks noGrp="1" noChangeArrowheads="1"/>
          </p:cNvSpPr>
          <p:nvPr>
            <p:ph type="body" idx="1"/>
          </p:nvPr>
        </p:nvSpPr>
        <p:spPr>
          <a:xfrm>
            <a:off x="381000" y="1219200"/>
            <a:ext cx="8763000" cy="5638800"/>
          </a:xfrm>
          <a:ln/>
        </p:spPr>
        <p:txBody>
          <a:bodyPr/>
          <a:lstStyle/>
          <a:p>
            <a:pPr marL="609600" indent="-609600">
              <a:lnSpc>
                <a:spcPct val="90000"/>
              </a:lnSpc>
              <a:buFontTx/>
              <a:buNone/>
            </a:pPr>
            <a:r>
              <a:rPr lang="en-US" sz="4400" b="1">
                <a:solidFill>
                  <a:srgbClr val="006600"/>
                </a:solidFill>
              </a:rPr>
              <a:t>Homer’s</a:t>
            </a:r>
            <a:r>
              <a:rPr lang="en-US" sz="4400" b="1">
                <a:solidFill>
                  <a:srgbClr val="000099"/>
                </a:solidFill>
              </a:rPr>
              <a:t> story is famous.  </a:t>
            </a:r>
          </a:p>
          <a:p>
            <a:pPr marL="609600" indent="-609600">
              <a:lnSpc>
                <a:spcPct val="90000"/>
              </a:lnSpc>
              <a:buFontTx/>
              <a:buNone/>
            </a:pPr>
            <a:r>
              <a:rPr lang="en-US" sz="4400" b="1">
                <a:solidFill>
                  <a:srgbClr val="FF0000"/>
                </a:solidFill>
              </a:rPr>
              <a:t>His</a:t>
            </a:r>
            <a:r>
              <a:rPr lang="en-US" sz="4400" b="1">
                <a:solidFill>
                  <a:srgbClr val="000099"/>
                </a:solidFill>
              </a:rPr>
              <a:t> story is famous.</a:t>
            </a:r>
          </a:p>
          <a:p>
            <a:pPr marL="609600" indent="-609600">
              <a:lnSpc>
                <a:spcPct val="90000"/>
              </a:lnSpc>
              <a:buFontTx/>
              <a:buNone/>
            </a:pPr>
            <a:endParaRPr lang="en-US" sz="4400" b="1">
              <a:solidFill>
                <a:srgbClr val="000099"/>
              </a:solidFill>
            </a:endParaRPr>
          </a:p>
          <a:p>
            <a:pPr marL="609600" indent="-609600">
              <a:lnSpc>
                <a:spcPct val="90000"/>
              </a:lnSpc>
              <a:buFontTx/>
              <a:buNone/>
            </a:pPr>
            <a:r>
              <a:rPr lang="en-US" sz="4400" b="1">
                <a:solidFill>
                  <a:srgbClr val="000099"/>
                </a:solidFill>
              </a:rPr>
              <a:t>This story is </a:t>
            </a:r>
            <a:r>
              <a:rPr lang="en-US" sz="4400" b="1">
                <a:solidFill>
                  <a:srgbClr val="006600"/>
                </a:solidFill>
              </a:rPr>
              <a:t>Homer’s</a:t>
            </a:r>
            <a:r>
              <a:rPr lang="en-US" sz="4400" b="1">
                <a:solidFill>
                  <a:srgbClr val="000099"/>
                </a:solidFill>
              </a:rPr>
              <a:t>.  </a:t>
            </a:r>
          </a:p>
          <a:p>
            <a:pPr marL="609600" indent="-609600">
              <a:lnSpc>
                <a:spcPct val="90000"/>
              </a:lnSpc>
              <a:buFontTx/>
              <a:buNone/>
            </a:pPr>
            <a:r>
              <a:rPr lang="en-US" sz="4400" b="1">
                <a:solidFill>
                  <a:srgbClr val="000099"/>
                </a:solidFill>
              </a:rPr>
              <a:t>This story is </a:t>
            </a:r>
            <a:r>
              <a:rPr lang="en-US" sz="4400" b="1">
                <a:solidFill>
                  <a:srgbClr val="FF0000"/>
                </a:solidFill>
              </a:rPr>
              <a:t>his</a:t>
            </a:r>
            <a:r>
              <a:rPr lang="en-US" sz="4400" b="1">
                <a:solidFill>
                  <a:srgbClr val="000099"/>
                </a:solidFill>
              </a:rPr>
              <a:t>.</a:t>
            </a:r>
          </a:p>
          <a:p>
            <a:pPr marL="609600" indent="-609600">
              <a:lnSpc>
                <a:spcPct val="90000"/>
              </a:lnSpc>
              <a:buFontTx/>
              <a:buNone/>
            </a:pPr>
            <a:endParaRPr lang="en-US" sz="4400" b="1">
              <a:solidFill>
                <a:srgbClr val="000099"/>
              </a:solidFill>
            </a:endParaRPr>
          </a:p>
          <a:p>
            <a:pPr marL="609600" indent="-609600">
              <a:lnSpc>
                <a:spcPct val="90000"/>
              </a:lnSpc>
              <a:buFontTx/>
              <a:buNone/>
            </a:pPr>
            <a:r>
              <a:rPr lang="en-US" sz="2800" b="1"/>
              <a:t>Possessive nouns are in green.  Possessive pronouns are in red.</a:t>
            </a:r>
          </a:p>
        </p:txBody>
      </p:sp>
      <p:grpSp>
        <p:nvGrpSpPr>
          <p:cNvPr id="21508" name="Group 4"/>
          <p:cNvGrpSpPr>
            <a:grpSpLocks/>
          </p:cNvGrpSpPr>
          <p:nvPr/>
        </p:nvGrpSpPr>
        <p:grpSpPr bwMode="auto">
          <a:xfrm>
            <a:off x="6019800" y="5943600"/>
            <a:ext cx="2667000" cy="914400"/>
            <a:chOff x="4080" y="3744"/>
            <a:chExt cx="1680" cy="576"/>
          </a:xfrm>
        </p:grpSpPr>
        <p:sp>
          <p:nvSpPr>
            <p:cNvPr id="21509" name="AutoShape 5"/>
            <p:cNvSpPr>
              <a:spLocks noChangeArrowheads="1"/>
            </p:cNvSpPr>
            <p:nvPr/>
          </p:nvSpPr>
          <p:spPr bwMode="auto">
            <a:xfrm>
              <a:off x="4080" y="3744"/>
              <a:ext cx="1680" cy="576"/>
            </a:xfrm>
            <a:prstGeom prst="rightArrow">
              <a:avLst>
                <a:gd name="adj1" fmla="val 50000"/>
                <a:gd name="adj2" fmla="val 72917"/>
              </a:avLst>
            </a:prstGeom>
            <a:solidFill>
              <a:schemeClr val="accent1"/>
            </a:solidFill>
            <a:ln w="9525">
              <a:solidFill>
                <a:schemeClr val="tx1"/>
              </a:solidFill>
              <a:miter lim="800000"/>
              <a:headEnd/>
              <a:tailEnd/>
            </a:ln>
            <a:effectLst/>
          </p:spPr>
          <p:txBody>
            <a:bodyPr wrap="none" anchor="ctr"/>
            <a:lstStyle/>
            <a:p>
              <a:endParaRPr lang="en-US"/>
            </a:p>
          </p:txBody>
        </p:sp>
        <p:sp>
          <p:nvSpPr>
            <p:cNvPr id="21510" name="Text Box 6"/>
            <p:cNvSpPr txBox="1">
              <a:spLocks noChangeArrowheads="1"/>
            </p:cNvSpPr>
            <p:nvPr/>
          </p:nvSpPr>
          <p:spPr bwMode="auto">
            <a:xfrm>
              <a:off x="4128" y="3888"/>
              <a:ext cx="1344" cy="327"/>
            </a:xfrm>
            <a:prstGeom prst="rect">
              <a:avLst/>
            </a:prstGeom>
            <a:noFill/>
            <a:ln w="9525">
              <a:noFill/>
              <a:miter lim="800000"/>
              <a:headEnd/>
              <a:tailEnd/>
            </a:ln>
            <a:effectLst/>
          </p:spPr>
          <p:txBody>
            <a:bodyPr>
              <a:spAutoFit/>
            </a:bodyPr>
            <a:lstStyle/>
            <a:p>
              <a:pPr>
                <a:spcBef>
                  <a:spcPct val="50000"/>
                </a:spcBef>
              </a:pPr>
              <a:r>
                <a:rPr lang="en-US" sz="2800" b="1"/>
                <a:t>Continue</a:t>
              </a:r>
            </a:p>
          </p:txBody>
        </p:sp>
      </p:grpSp>
      <p:pic>
        <p:nvPicPr>
          <p:cNvPr id="21511" name="Picture 7" descr="C:\Program Files\Microsoft Office\Clipart\Pub60Cor\bl00012_.wmf"/>
          <p:cNvPicPr>
            <a:picLocks noChangeAspect="1" noChangeArrowheads="1"/>
          </p:cNvPicPr>
          <p:nvPr/>
        </p:nvPicPr>
        <p:blipFill>
          <a:blip r:embed="rId2" cstate="print"/>
          <a:srcRect/>
          <a:stretch>
            <a:fillRect/>
          </a:stretch>
        </p:blipFill>
        <p:spPr bwMode="auto">
          <a:xfrm>
            <a:off x="6477000" y="2743200"/>
            <a:ext cx="2146300" cy="2573338"/>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81000" y="0"/>
            <a:ext cx="10058400" cy="1143000"/>
          </a:xfrm>
        </p:spPr>
        <p:txBody>
          <a:bodyPr/>
          <a:lstStyle/>
          <a:p>
            <a:r>
              <a:rPr lang="en-US" sz="4800" b="1">
                <a:solidFill>
                  <a:schemeClr val="tx1"/>
                </a:solidFill>
              </a:rPr>
              <a:t>Possessive Pronouns</a:t>
            </a:r>
          </a:p>
        </p:txBody>
      </p:sp>
      <p:sp>
        <p:nvSpPr>
          <p:cNvPr id="22531" name="Rectangle 3"/>
          <p:cNvSpPr>
            <a:spLocks noGrp="1" noChangeArrowheads="1"/>
          </p:cNvSpPr>
          <p:nvPr>
            <p:ph type="body" idx="1"/>
          </p:nvPr>
        </p:nvSpPr>
        <p:spPr>
          <a:xfrm>
            <a:off x="381000" y="838200"/>
            <a:ext cx="8763000" cy="1752600"/>
          </a:xfrm>
          <a:ln/>
        </p:spPr>
        <p:txBody>
          <a:bodyPr/>
          <a:lstStyle/>
          <a:p>
            <a:pPr marL="609600" indent="-609600">
              <a:buFontTx/>
              <a:buNone/>
            </a:pPr>
            <a:r>
              <a:rPr lang="en-US" sz="2800" b="1">
                <a:solidFill>
                  <a:srgbClr val="006600"/>
                </a:solidFill>
              </a:rPr>
              <a:t>Possessive pronouns have two forms.  One form is used before a noun.  The other form is used alone.</a:t>
            </a:r>
            <a:endParaRPr lang="en-US" sz="2800" b="1"/>
          </a:p>
        </p:txBody>
      </p:sp>
      <p:grpSp>
        <p:nvGrpSpPr>
          <p:cNvPr id="22614" name="Group 86"/>
          <p:cNvGrpSpPr>
            <a:grpSpLocks/>
          </p:cNvGrpSpPr>
          <p:nvPr/>
        </p:nvGrpSpPr>
        <p:grpSpPr bwMode="auto">
          <a:xfrm>
            <a:off x="1219200" y="1905000"/>
            <a:ext cx="6781800" cy="4102100"/>
            <a:chOff x="816" y="1440"/>
            <a:chExt cx="4272" cy="2584"/>
          </a:xfrm>
        </p:grpSpPr>
        <p:sp>
          <p:nvSpPr>
            <p:cNvPr id="22588" name="Rectangle 60"/>
            <p:cNvSpPr>
              <a:spLocks noChangeArrowheads="1"/>
            </p:cNvSpPr>
            <p:nvPr/>
          </p:nvSpPr>
          <p:spPr bwMode="auto">
            <a:xfrm>
              <a:off x="3552" y="2924"/>
              <a:ext cx="1536" cy="1100"/>
            </a:xfrm>
            <a:prstGeom prst="rect">
              <a:avLst/>
            </a:prstGeom>
            <a:solidFill>
              <a:srgbClr val="FF9966"/>
            </a:solidFill>
            <a:ln w="9525">
              <a:noFill/>
              <a:miter lim="800000"/>
              <a:headEnd/>
              <a:tailEnd/>
            </a:ln>
            <a:effectLst/>
          </p:spPr>
          <p:txBody>
            <a:bodyPr/>
            <a:lstStyle/>
            <a:p>
              <a:pPr algn="ctr">
                <a:spcBef>
                  <a:spcPct val="20000"/>
                </a:spcBef>
              </a:pPr>
              <a:r>
                <a:rPr lang="en-US" sz="3200" b="1"/>
                <a:t>ours</a:t>
              </a:r>
            </a:p>
            <a:p>
              <a:pPr algn="ctr">
                <a:spcBef>
                  <a:spcPct val="20000"/>
                </a:spcBef>
              </a:pPr>
              <a:r>
                <a:rPr lang="en-US" sz="3200" b="1"/>
                <a:t>yours</a:t>
              </a:r>
            </a:p>
            <a:p>
              <a:pPr algn="ctr">
                <a:spcBef>
                  <a:spcPct val="20000"/>
                </a:spcBef>
              </a:pPr>
              <a:r>
                <a:rPr lang="en-US" sz="3200" b="1"/>
                <a:t>theirs</a:t>
              </a:r>
            </a:p>
          </p:txBody>
        </p:sp>
        <p:sp>
          <p:nvSpPr>
            <p:cNvPr id="22587" name="Rectangle 59"/>
            <p:cNvSpPr>
              <a:spLocks noChangeArrowheads="1"/>
            </p:cNvSpPr>
            <p:nvPr/>
          </p:nvSpPr>
          <p:spPr bwMode="auto">
            <a:xfrm>
              <a:off x="2096" y="2924"/>
              <a:ext cx="1456" cy="1100"/>
            </a:xfrm>
            <a:prstGeom prst="rect">
              <a:avLst/>
            </a:prstGeom>
            <a:solidFill>
              <a:srgbClr val="FF9966"/>
            </a:solidFill>
            <a:ln w="9525">
              <a:noFill/>
              <a:miter lim="800000"/>
              <a:headEnd/>
              <a:tailEnd/>
            </a:ln>
            <a:effectLst/>
          </p:spPr>
          <p:txBody>
            <a:bodyPr/>
            <a:lstStyle/>
            <a:p>
              <a:pPr algn="ctr">
                <a:spcBef>
                  <a:spcPct val="20000"/>
                </a:spcBef>
              </a:pPr>
              <a:r>
                <a:rPr lang="en-US" sz="3200" b="1"/>
                <a:t>mine</a:t>
              </a:r>
            </a:p>
            <a:p>
              <a:pPr algn="ctr">
                <a:spcBef>
                  <a:spcPct val="20000"/>
                </a:spcBef>
              </a:pPr>
              <a:r>
                <a:rPr lang="en-US" sz="3200" b="1"/>
                <a:t>yours</a:t>
              </a:r>
            </a:p>
            <a:p>
              <a:pPr algn="ctr">
                <a:spcBef>
                  <a:spcPct val="20000"/>
                </a:spcBef>
              </a:pPr>
              <a:r>
                <a:rPr lang="en-US" sz="3200" b="1"/>
                <a:t>his, hers, its</a:t>
              </a:r>
            </a:p>
          </p:txBody>
        </p:sp>
        <p:sp>
          <p:nvSpPr>
            <p:cNvPr id="22586" name="Rectangle 58"/>
            <p:cNvSpPr>
              <a:spLocks noChangeArrowheads="1"/>
            </p:cNvSpPr>
            <p:nvPr/>
          </p:nvSpPr>
          <p:spPr bwMode="auto">
            <a:xfrm>
              <a:off x="816" y="2924"/>
              <a:ext cx="1280" cy="1100"/>
            </a:xfrm>
            <a:prstGeom prst="rect">
              <a:avLst/>
            </a:prstGeom>
            <a:solidFill>
              <a:srgbClr val="FF9966"/>
            </a:solidFill>
            <a:ln w="9525">
              <a:noFill/>
              <a:miter lim="800000"/>
              <a:headEnd/>
              <a:tailEnd/>
            </a:ln>
            <a:effectLst/>
          </p:spPr>
          <p:txBody>
            <a:bodyPr/>
            <a:lstStyle/>
            <a:p>
              <a:pPr algn="ctr">
                <a:spcBef>
                  <a:spcPct val="20000"/>
                </a:spcBef>
              </a:pPr>
              <a:r>
                <a:rPr lang="en-US" sz="3600" b="1">
                  <a:solidFill>
                    <a:srgbClr val="006600"/>
                  </a:solidFill>
                </a:rPr>
                <a:t>Used</a:t>
              </a:r>
            </a:p>
            <a:p>
              <a:pPr algn="ctr">
                <a:spcBef>
                  <a:spcPct val="20000"/>
                </a:spcBef>
              </a:pPr>
              <a:r>
                <a:rPr lang="en-US" sz="3600" b="1">
                  <a:solidFill>
                    <a:srgbClr val="006600"/>
                  </a:solidFill>
                </a:rPr>
                <a:t>alone</a:t>
              </a:r>
            </a:p>
          </p:txBody>
        </p:sp>
        <p:sp>
          <p:nvSpPr>
            <p:cNvPr id="22585" name="Rectangle 57"/>
            <p:cNvSpPr>
              <a:spLocks noChangeArrowheads="1"/>
            </p:cNvSpPr>
            <p:nvPr/>
          </p:nvSpPr>
          <p:spPr bwMode="auto">
            <a:xfrm>
              <a:off x="3552" y="1824"/>
              <a:ext cx="1536" cy="1100"/>
            </a:xfrm>
            <a:prstGeom prst="rect">
              <a:avLst/>
            </a:prstGeom>
            <a:solidFill>
              <a:srgbClr val="FFFF66"/>
            </a:solidFill>
            <a:ln w="9525">
              <a:noFill/>
              <a:miter lim="800000"/>
              <a:headEnd/>
              <a:tailEnd/>
            </a:ln>
            <a:effectLst/>
          </p:spPr>
          <p:txBody>
            <a:bodyPr/>
            <a:lstStyle/>
            <a:p>
              <a:pPr algn="ctr">
                <a:spcBef>
                  <a:spcPct val="20000"/>
                </a:spcBef>
              </a:pPr>
              <a:r>
                <a:rPr lang="en-US" sz="3200" b="1"/>
                <a:t>our</a:t>
              </a:r>
            </a:p>
            <a:p>
              <a:pPr algn="ctr">
                <a:spcBef>
                  <a:spcPct val="20000"/>
                </a:spcBef>
              </a:pPr>
              <a:r>
                <a:rPr lang="en-US" sz="3200" b="1"/>
                <a:t>your</a:t>
              </a:r>
            </a:p>
            <a:p>
              <a:pPr algn="ctr">
                <a:spcBef>
                  <a:spcPct val="20000"/>
                </a:spcBef>
              </a:pPr>
              <a:r>
                <a:rPr lang="en-US" sz="3200" b="1"/>
                <a:t>their</a:t>
              </a:r>
            </a:p>
          </p:txBody>
        </p:sp>
        <p:sp>
          <p:nvSpPr>
            <p:cNvPr id="22584" name="Rectangle 56"/>
            <p:cNvSpPr>
              <a:spLocks noChangeArrowheads="1"/>
            </p:cNvSpPr>
            <p:nvPr/>
          </p:nvSpPr>
          <p:spPr bwMode="auto">
            <a:xfrm>
              <a:off x="2096" y="1824"/>
              <a:ext cx="1456" cy="1100"/>
            </a:xfrm>
            <a:prstGeom prst="rect">
              <a:avLst/>
            </a:prstGeom>
            <a:solidFill>
              <a:srgbClr val="FFFF66"/>
            </a:solidFill>
            <a:ln w="9525">
              <a:noFill/>
              <a:miter lim="800000"/>
              <a:headEnd/>
              <a:tailEnd/>
            </a:ln>
            <a:effectLst/>
          </p:spPr>
          <p:txBody>
            <a:bodyPr/>
            <a:lstStyle/>
            <a:p>
              <a:pPr algn="ctr">
                <a:spcBef>
                  <a:spcPct val="20000"/>
                </a:spcBef>
              </a:pPr>
              <a:r>
                <a:rPr lang="en-US" sz="3200" b="1"/>
                <a:t>my</a:t>
              </a:r>
            </a:p>
            <a:p>
              <a:pPr algn="ctr">
                <a:spcBef>
                  <a:spcPct val="20000"/>
                </a:spcBef>
              </a:pPr>
              <a:r>
                <a:rPr lang="en-US" sz="3200" b="1"/>
                <a:t>your</a:t>
              </a:r>
            </a:p>
            <a:p>
              <a:pPr algn="ctr">
                <a:spcBef>
                  <a:spcPct val="20000"/>
                </a:spcBef>
              </a:pPr>
              <a:r>
                <a:rPr lang="en-US" sz="3200" b="1"/>
                <a:t>his, her, its</a:t>
              </a:r>
            </a:p>
          </p:txBody>
        </p:sp>
        <p:sp>
          <p:nvSpPr>
            <p:cNvPr id="22583" name="Rectangle 55"/>
            <p:cNvSpPr>
              <a:spLocks noChangeArrowheads="1"/>
            </p:cNvSpPr>
            <p:nvPr/>
          </p:nvSpPr>
          <p:spPr bwMode="auto">
            <a:xfrm>
              <a:off x="816" y="1824"/>
              <a:ext cx="1280" cy="1100"/>
            </a:xfrm>
            <a:prstGeom prst="rect">
              <a:avLst/>
            </a:prstGeom>
            <a:solidFill>
              <a:srgbClr val="FFFF66"/>
            </a:solidFill>
            <a:ln w="9525">
              <a:noFill/>
              <a:miter lim="800000"/>
              <a:headEnd/>
              <a:tailEnd/>
            </a:ln>
            <a:effectLst/>
          </p:spPr>
          <p:txBody>
            <a:bodyPr/>
            <a:lstStyle/>
            <a:p>
              <a:pPr algn="ctr">
                <a:spcBef>
                  <a:spcPct val="20000"/>
                </a:spcBef>
              </a:pPr>
              <a:r>
                <a:rPr lang="en-US" sz="3600" b="1">
                  <a:solidFill>
                    <a:srgbClr val="FF0000"/>
                  </a:solidFill>
                </a:rPr>
                <a:t>Used before nouns</a:t>
              </a:r>
            </a:p>
          </p:txBody>
        </p:sp>
        <p:sp>
          <p:nvSpPr>
            <p:cNvPr id="22582" name="Rectangle 54"/>
            <p:cNvSpPr>
              <a:spLocks noChangeArrowheads="1"/>
            </p:cNvSpPr>
            <p:nvPr/>
          </p:nvSpPr>
          <p:spPr bwMode="auto">
            <a:xfrm>
              <a:off x="3552" y="1440"/>
              <a:ext cx="1536" cy="384"/>
            </a:xfrm>
            <a:prstGeom prst="rect">
              <a:avLst/>
            </a:prstGeom>
            <a:noFill/>
            <a:ln w="9525">
              <a:noFill/>
              <a:miter lim="800000"/>
              <a:headEnd/>
              <a:tailEnd/>
            </a:ln>
            <a:effectLst/>
          </p:spPr>
          <p:txBody>
            <a:bodyPr/>
            <a:lstStyle/>
            <a:p>
              <a:pPr algn="ctr">
                <a:spcBef>
                  <a:spcPct val="20000"/>
                </a:spcBef>
              </a:pPr>
              <a:r>
                <a:rPr lang="en-US" sz="2800" b="1">
                  <a:solidFill>
                    <a:srgbClr val="000099"/>
                  </a:solidFill>
                </a:rPr>
                <a:t>Plural</a:t>
              </a:r>
            </a:p>
          </p:txBody>
        </p:sp>
        <p:sp>
          <p:nvSpPr>
            <p:cNvPr id="22581" name="Rectangle 53"/>
            <p:cNvSpPr>
              <a:spLocks noChangeArrowheads="1"/>
            </p:cNvSpPr>
            <p:nvPr/>
          </p:nvSpPr>
          <p:spPr bwMode="auto">
            <a:xfrm>
              <a:off x="2096" y="1440"/>
              <a:ext cx="1456" cy="384"/>
            </a:xfrm>
            <a:prstGeom prst="rect">
              <a:avLst/>
            </a:prstGeom>
            <a:noFill/>
            <a:ln w="9525">
              <a:noFill/>
              <a:miter lim="800000"/>
              <a:headEnd/>
              <a:tailEnd/>
            </a:ln>
            <a:effectLst/>
          </p:spPr>
          <p:txBody>
            <a:bodyPr/>
            <a:lstStyle/>
            <a:p>
              <a:pPr algn="ctr">
                <a:spcBef>
                  <a:spcPct val="20000"/>
                </a:spcBef>
              </a:pPr>
              <a:r>
                <a:rPr lang="en-US" sz="2800" b="1">
                  <a:solidFill>
                    <a:srgbClr val="000099"/>
                  </a:solidFill>
                </a:rPr>
                <a:t>Singular</a:t>
              </a:r>
            </a:p>
          </p:txBody>
        </p:sp>
        <p:sp>
          <p:nvSpPr>
            <p:cNvPr id="22580" name="Rectangle 52"/>
            <p:cNvSpPr>
              <a:spLocks noChangeArrowheads="1"/>
            </p:cNvSpPr>
            <p:nvPr/>
          </p:nvSpPr>
          <p:spPr bwMode="auto">
            <a:xfrm>
              <a:off x="816" y="1440"/>
              <a:ext cx="1280" cy="384"/>
            </a:xfrm>
            <a:prstGeom prst="rect">
              <a:avLst/>
            </a:prstGeom>
            <a:noFill/>
            <a:ln w="9525">
              <a:noFill/>
              <a:miter lim="800000"/>
              <a:headEnd/>
              <a:tailEnd/>
            </a:ln>
            <a:effectLst/>
          </p:spPr>
          <p:txBody>
            <a:bodyPr/>
            <a:lstStyle/>
            <a:p>
              <a:pPr>
                <a:spcBef>
                  <a:spcPct val="20000"/>
                </a:spcBef>
              </a:pPr>
              <a:endParaRPr lang="en-US" sz="2800"/>
            </a:p>
          </p:txBody>
        </p:sp>
        <p:sp>
          <p:nvSpPr>
            <p:cNvPr id="22590" name="Line 62"/>
            <p:cNvSpPr>
              <a:spLocks noChangeShapeType="1"/>
            </p:cNvSpPr>
            <p:nvPr/>
          </p:nvSpPr>
          <p:spPr bwMode="auto">
            <a:xfrm>
              <a:off x="816" y="1824"/>
              <a:ext cx="4272" cy="0"/>
            </a:xfrm>
            <a:prstGeom prst="line">
              <a:avLst/>
            </a:prstGeom>
            <a:noFill/>
            <a:ln w="12700">
              <a:solidFill>
                <a:schemeClr val="tx1"/>
              </a:solidFill>
              <a:round/>
              <a:headEnd/>
              <a:tailEnd/>
            </a:ln>
            <a:effectLst/>
          </p:spPr>
          <p:txBody>
            <a:bodyPr/>
            <a:lstStyle/>
            <a:p>
              <a:endParaRPr lang="en-US"/>
            </a:p>
          </p:txBody>
        </p:sp>
        <p:sp>
          <p:nvSpPr>
            <p:cNvPr id="22591" name="Line 63"/>
            <p:cNvSpPr>
              <a:spLocks noChangeShapeType="1"/>
            </p:cNvSpPr>
            <p:nvPr/>
          </p:nvSpPr>
          <p:spPr bwMode="auto">
            <a:xfrm>
              <a:off x="816" y="2924"/>
              <a:ext cx="4272" cy="0"/>
            </a:xfrm>
            <a:prstGeom prst="line">
              <a:avLst/>
            </a:prstGeom>
            <a:noFill/>
            <a:ln w="12700">
              <a:solidFill>
                <a:schemeClr val="tx1"/>
              </a:solidFill>
              <a:round/>
              <a:headEnd/>
              <a:tailEnd/>
            </a:ln>
            <a:effectLst/>
          </p:spPr>
          <p:txBody>
            <a:bodyPr/>
            <a:lstStyle/>
            <a:p>
              <a:endParaRPr lang="en-US"/>
            </a:p>
          </p:txBody>
        </p:sp>
        <p:sp>
          <p:nvSpPr>
            <p:cNvPr id="22592" name="Line 64"/>
            <p:cNvSpPr>
              <a:spLocks noChangeShapeType="1"/>
            </p:cNvSpPr>
            <p:nvPr/>
          </p:nvSpPr>
          <p:spPr bwMode="auto">
            <a:xfrm>
              <a:off x="816" y="4024"/>
              <a:ext cx="4272" cy="0"/>
            </a:xfrm>
            <a:prstGeom prst="line">
              <a:avLst/>
            </a:prstGeom>
            <a:noFill/>
            <a:ln w="28575" cap="sq">
              <a:solidFill>
                <a:schemeClr val="tx1"/>
              </a:solidFill>
              <a:round/>
              <a:headEnd/>
              <a:tailEnd/>
            </a:ln>
            <a:effectLst/>
          </p:spPr>
          <p:txBody>
            <a:bodyPr/>
            <a:lstStyle/>
            <a:p>
              <a:endParaRPr lang="en-US"/>
            </a:p>
          </p:txBody>
        </p:sp>
        <p:sp>
          <p:nvSpPr>
            <p:cNvPr id="22593" name="Line 65"/>
            <p:cNvSpPr>
              <a:spLocks noChangeShapeType="1"/>
            </p:cNvSpPr>
            <p:nvPr/>
          </p:nvSpPr>
          <p:spPr bwMode="auto">
            <a:xfrm>
              <a:off x="816" y="1824"/>
              <a:ext cx="0" cy="2200"/>
            </a:xfrm>
            <a:prstGeom prst="line">
              <a:avLst/>
            </a:prstGeom>
            <a:noFill/>
            <a:ln w="28575" cap="sq">
              <a:solidFill>
                <a:schemeClr val="tx1"/>
              </a:solidFill>
              <a:round/>
              <a:headEnd/>
              <a:tailEnd/>
            </a:ln>
            <a:effectLst/>
          </p:spPr>
          <p:txBody>
            <a:bodyPr/>
            <a:lstStyle/>
            <a:p>
              <a:endParaRPr lang="en-US"/>
            </a:p>
          </p:txBody>
        </p:sp>
        <p:sp>
          <p:nvSpPr>
            <p:cNvPr id="22594" name="Line 66"/>
            <p:cNvSpPr>
              <a:spLocks noChangeShapeType="1"/>
            </p:cNvSpPr>
            <p:nvPr/>
          </p:nvSpPr>
          <p:spPr bwMode="auto">
            <a:xfrm>
              <a:off x="2096" y="1440"/>
              <a:ext cx="0" cy="2584"/>
            </a:xfrm>
            <a:prstGeom prst="line">
              <a:avLst/>
            </a:prstGeom>
            <a:noFill/>
            <a:ln w="12700">
              <a:solidFill>
                <a:schemeClr val="tx1"/>
              </a:solidFill>
              <a:round/>
              <a:headEnd/>
              <a:tailEnd/>
            </a:ln>
            <a:effectLst/>
          </p:spPr>
          <p:txBody>
            <a:bodyPr/>
            <a:lstStyle/>
            <a:p>
              <a:endParaRPr lang="en-US"/>
            </a:p>
          </p:txBody>
        </p:sp>
        <p:sp>
          <p:nvSpPr>
            <p:cNvPr id="22595" name="Line 67"/>
            <p:cNvSpPr>
              <a:spLocks noChangeShapeType="1"/>
            </p:cNvSpPr>
            <p:nvPr/>
          </p:nvSpPr>
          <p:spPr bwMode="auto">
            <a:xfrm>
              <a:off x="3552" y="1440"/>
              <a:ext cx="0" cy="2584"/>
            </a:xfrm>
            <a:prstGeom prst="line">
              <a:avLst/>
            </a:prstGeom>
            <a:noFill/>
            <a:ln w="12700">
              <a:solidFill>
                <a:schemeClr val="tx1"/>
              </a:solidFill>
              <a:round/>
              <a:headEnd/>
              <a:tailEnd/>
            </a:ln>
            <a:effectLst/>
          </p:spPr>
          <p:txBody>
            <a:bodyPr/>
            <a:lstStyle/>
            <a:p>
              <a:endParaRPr lang="en-US"/>
            </a:p>
          </p:txBody>
        </p:sp>
        <p:sp>
          <p:nvSpPr>
            <p:cNvPr id="22596" name="Line 68"/>
            <p:cNvSpPr>
              <a:spLocks noChangeShapeType="1"/>
            </p:cNvSpPr>
            <p:nvPr/>
          </p:nvSpPr>
          <p:spPr bwMode="auto">
            <a:xfrm>
              <a:off x="5088" y="1440"/>
              <a:ext cx="0" cy="2584"/>
            </a:xfrm>
            <a:prstGeom prst="line">
              <a:avLst/>
            </a:prstGeom>
            <a:noFill/>
            <a:ln w="28575" cap="sq">
              <a:solidFill>
                <a:schemeClr val="tx1"/>
              </a:solidFill>
              <a:round/>
              <a:headEnd/>
              <a:tailEnd/>
            </a:ln>
            <a:effectLst/>
          </p:spPr>
          <p:txBody>
            <a:bodyPr/>
            <a:lstStyle/>
            <a:p>
              <a:endParaRPr lang="en-US"/>
            </a:p>
          </p:txBody>
        </p:sp>
        <p:sp>
          <p:nvSpPr>
            <p:cNvPr id="22598" name="Line 70"/>
            <p:cNvSpPr>
              <a:spLocks noChangeShapeType="1"/>
            </p:cNvSpPr>
            <p:nvPr/>
          </p:nvSpPr>
          <p:spPr bwMode="auto">
            <a:xfrm>
              <a:off x="2096" y="1440"/>
              <a:ext cx="1456" cy="0"/>
            </a:xfrm>
            <a:prstGeom prst="line">
              <a:avLst/>
            </a:prstGeom>
            <a:noFill/>
            <a:ln w="12700">
              <a:solidFill>
                <a:schemeClr val="tx1"/>
              </a:solidFill>
              <a:round/>
              <a:headEnd/>
              <a:tailEnd/>
            </a:ln>
            <a:effectLst/>
          </p:spPr>
          <p:txBody>
            <a:bodyPr/>
            <a:lstStyle/>
            <a:p>
              <a:endParaRPr lang="en-US"/>
            </a:p>
          </p:txBody>
        </p:sp>
        <p:sp>
          <p:nvSpPr>
            <p:cNvPr id="22599" name="Line 71"/>
            <p:cNvSpPr>
              <a:spLocks noChangeShapeType="1"/>
            </p:cNvSpPr>
            <p:nvPr/>
          </p:nvSpPr>
          <p:spPr bwMode="auto">
            <a:xfrm>
              <a:off x="3552" y="1440"/>
              <a:ext cx="1536" cy="0"/>
            </a:xfrm>
            <a:prstGeom prst="line">
              <a:avLst/>
            </a:prstGeom>
            <a:noFill/>
            <a:ln w="28575" cap="sq">
              <a:solidFill>
                <a:schemeClr val="tx1"/>
              </a:solidFill>
              <a:round/>
              <a:headEnd/>
              <a:tailEnd/>
            </a:ln>
            <a:effectLst/>
          </p:spPr>
          <p:txBody>
            <a:bodyPr/>
            <a:lstStyle/>
            <a:p>
              <a:endParaRPr lang="en-US"/>
            </a:p>
          </p:txBody>
        </p:sp>
      </p:grpSp>
      <p:grpSp>
        <p:nvGrpSpPr>
          <p:cNvPr id="22615" name="Group 87"/>
          <p:cNvGrpSpPr>
            <a:grpSpLocks/>
          </p:cNvGrpSpPr>
          <p:nvPr/>
        </p:nvGrpSpPr>
        <p:grpSpPr bwMode="auto">
          <a:xfrm>
            <a:off x="6019800" y="5943600"/>
            <a:ext cx="2667000" cy="914400"/>
            <a:chOff x="4080" y="3744"/>
            <a:chExt cx="1680" cy="576"/>
          </a:xfrm>
        </p:grpSpPr>
        <p:sp>
          <p:nvSpPr>
            <p:cNvPr id="22616" name="AutoShape 88"/>
            <p:cNvSpPr>
              <a:spLocks noChangeArrowheads="1"/>
            </p:cNvSpPr>
            <p:nvPr/>
          </p:nvSpPr>
          <p:spPr bwMode="auto">
            <a:xfrm>
              <a:off x="4080" y="3744"/>
              <a:ext cx="1680" cy="576"/>
            </a:xfrm>
            <a:prstGeom prst="rightArrow">
              <a:avLst>
                <a:gd name="adj1" fmla="val 50000"/>
                <a:gd name="adj2" fmla="val 72917"/>
              </a:avLst>
            </a:prstGeom>
            <a:solidFill>
              <a:schemeClr val="accent1"/>
            </a:solidFill>
            <a:ln w="9525">
              <a:solidFill>
                <a:schemeClr val="tx1"/>
              </a:solidFill>
              <a:miter lim="800000"/>
              <a:headEnd/>
              <a:tailEnd/>
            </a:ln>
            <a:effectLst/>
          </p:spPr>
          <p:txBody>
            <a:bodyPr wrap="none" anchor="ctr"/>
            <a:lstStyle/>
            <a:p>
              <a:endParaRPr lang="en-US"/>
            </a:p>
          </p:txBody>
        </p:sp>
        <p:sp>
          <p:nvSpPr>
            <p:cNvPr id="22617" name="Text Box 89"/>
            <p:cNvSpPr txBox="1">
              <a:spLocks noChangeArrowheads="1"/>
            </p:cNvSpPr>
            <p:nvPr/>
          </p:nvSpPr>
          <p:spPr bwMode="auto">
            <a:xfrm>
              <a:off x="4128" y="3888"/>
              <a:ext cx="1344" cy="327"/>
            </a:xfrm>
            <a:prstGeom prst="rect">
              <a:avLst/>
            </a:prstGeom>
            <a:noFill/>
            <a:ln w="9525">
              <a:noFill/>
              <a:miter lim="800000"/>
              <a:headEnd/>
              <a:tailEnd/>
            </a:ln>
            <a:effectLst/>
          </p:spPr>
          <p:txBody>
            <a:bodyPr>
              <a:spAutoFit/>
            </a:bodyPr>
            <a:lstStyle/>
            <a:p>
              <a:pPr>
                <a:spcBef>
                  <a:spcPct val="50000"/>
                </a:spcBef>
              </a:pPr>
              <a:r>
                <a:rPr lang="en-US" sz="2800" b="1"/>
                <a:t>Continue</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r>
              <a:rPr lang="en-US" b="1" dirty="0" smtClean="0"/>
              <a:t>What is a </a:t>
            </a:r>
            <a:r>
              <a:rPr lang="en-US" b="1" u="sng" dirty="0" smtClean="0">
                <a:solidFill>
                  <a:srgbClr val="FF0000"/>
                </a:solidFill>
              </a:rPr>
              <a:t>pronoun</a:t>
            </a:r>
            <a:r>
              <a:rPr lang="en-US" b="1" dirty="0" smtClean="0"/>
              <a:t>?</a:t>
            </a:r>
            <a:endParaRPr lang="en-US" b="1" dirty="0"/>
          </a:p>
        </p:txBody>
      </p:sp>
      <p:sp>
        <p:nvSpPr>
          <p:cNvPr id="2051" name="Rectangle 3"/>
          <p:cNvSpPr>
            <a:spLocks noGrp="1" noChangeArrowheads="1"/>
          </p:cNvSpPr>
          <p:nvPr>
            <p:ph type="body" idx="1"/>
          </p:nvPr>
        </p:nvSpPr>
        <p:spPr>
          <a:xfrm>
            <a:off x="1371600" y="1600200"/>
            <a:ext cx="7772400" cy="4114800"/>
          </a:xfrm>
        </p:spPr>
        <p:txBody>
          <a:bodyPr/>
          <a:lstStyle/>
          <a:p>
            <a:pPr>
              <a:buFontTx/>
              <a:buNone/>
            </a:pPr>
            <a:r>
              <a:rPr lang="en-US" sz="4000" b="1"/>
              <a:t>A pronoun is a word that takes the place of one or more nouns.</a:t>
            </a:r>
          </a:p>
          <a:p>
            <a:pPr>
              <a:buFontTx/>
              <a:buNone/>
            </a:pPr>
            <a:endParaRPr lang="en-US" sz="4000" b="1"/>
          </a:p>
          <a:p>
            <a:pPr>
              <a:buFontTx/>
              <a:buNone/>
            </a:pPr>
            <a:r>
              <a:rPr lang="en-US" sz="3600" b="1"/>
              <a:t>The most frequently used pronouns are called personal pronouns.  They refer to people or things.</a:t>
            </a:r>
          </a:p>
        </p:txBody>
      </p:sp>
      <p:pic>
        <p:nvPicPr>
          <p:cNvPr id="2053" name="Picture 5" descr="C:\WINDOWS\Application Data\Microsoft\Media Catalog\Downloaded Clips\cl0\ag00440_.gif"/>
          <p:cNvPicPr>
            <a:picLocks noChangeAspect="1" noChangeArrowheads="1" noCrop="1"/>
          </p:cNvPicPr>
          <p:nvPr/>
        </p:nvPicPr>
        <p:blipFill>
          <a:blip r:embed="rId2" cstate="print"/>
          <a:srcRect/>
          <a:stretch>
            <a:fillRect/>
          </a:stretch>
        </p:blipFill>
        <p:spPr bwMode="auto">
          <a:xfrm>
            <a:off x="0" y="4191000"/>
            <a:ext cx="1616075" cy="2282825"/>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81000" y="0"/>
            <a:ext cx="10058400" cy="1143000"/>
          </a:xfrm>
        </p:spPr>
        <p:txBody>
          <a:bodyPr/>
          <a:lstStyle/>
          <a:p>
            <a:r>
              <a:rPr lang="en-US" sz="4800" b="1">
                <a:solidFill>
                  <a:schemeClr val="tx1"/>
                </a:solidFill>
              </a:rPr>
              <a:t>Possessive Pronouns</a:t>
            </a:r>
          </a:p>
        </p:txBody>
      </p:sp>
      <p:sp>
        <p:nvSpPr>
          <p:cNvPr id="23555" name="Rectangle 3"/>
          <p:cNvSpPr>
            <a:spLocks noGrp="1" noChangeArrowheads="1"/>
          </p:cNvSpPr>
          <p:nvPr>
            <p:ph type="body" idx="1"/>
          </p:nvPr>
        </p:nvSpPr>
        <p:spPr>
          <a:xfrm>
            <a:off x="609600" y="990600"/>
            <a:ext cx="7924800" cy="5334000"/>
          </a:xfrm>
          <a:ln/>
        </p:spPr>
        <p:txBody>
          <a:bodyPr/>
          <a:lstStyle/>
          <a:p>
            <a:pPr marL="609600" indent="-609600">
              <a:buFontTx/>
              <a:buNone/>
            </a:pPr>
            <a:r>
              <a:rPr lang="en-US" sz="2400" b="1">
                <a:solidFill>
                  <a:srgbClr val="006600"/>
                </a:solidFill>
              </a:rPr>
              <a:t>Possessive pronouns are not written with apostrophes.  The pronoun </a:t>
            </a:r>
            <a:r>
              <a:rPr lang="en-US" b="1" i="1">
                <a:solidFill>
                  <a:srgbClr val="FF0000"/>
                </a:solidFill>
              </a:rPr>
              <a:t>its</a:t>
            </a:r>
            <a:r>
              <a:rPr lang="en-US" sz="2400" b="1">
                <a:solidFill>
                  <a:srgbClr val="006600"/>
                </a:solidFill>
              </a:rPr>
              <a:t>, for example, shows possession. The word </a:t>
            </a:r>
            <a:r>
              <a:rPr lang="en-US" b="1" i="1">
                <a:solidFill>
                  <a:srgbClr val="FF0000"/>
                </a:solidFill>
              </a:rPr>
              <a:t>it’s</a:t>
            </a:r>
            <a:r>
              <a:rPr lang="en-US" sz="2400" b="1">
                <a:solidFill>
                  <a:srgbClr val="006600"/>
                </a:solidFill>
              </a:rPr>
              <a:t>, on the other hand, is a contraction of </a:t>
            </a:r>
            <a:r>
              <a:rPr lang="en-US" sz="3600" b="1" i="1">
                <a:solidFill>
                  <a:srgbClr val="FF0000"/>
                </a:solidFill>
              </a:rPr>
              <a:t>it is</a:t>
            </a:r>
            <a:r>
              <a:rPr lang="en-US" sz="2400" b="1">
                <a:solidFill>
                  <a:srgbClr val="006600"/>
                </a:solidFill>
              </a:rPr>
              <a:t>.  Read the following sentences.  Notice the meaning of the words in red type.</a:t>
            </a:r>
          </a:p>
          <a:p>
            <a:pPr marL="609600" indent="-609600">
              <a:buFontTx/>
              <a:buNone/>
            </a:pPr>
            <a:endParaRPr lang="en-US" sz="2400" b="1">
              <a:solidFill>
                <a:srgbClr val="006600"/>
              </a:solidFill>
            </a:endParaRPr>
          </a:p>
          <a:p>
            <a:pPr marL="609600" indent="-609600">
              <a:buFontTx/>
              <a:buNone/>
            </a:pPr>
            <a:r>
              <a:rPr lang="en-US" sz="3600" b="1" i="1">
                <a:solidFill>
                  <a:srgbClr val="FF0000"/>
                </a:solidFill>
              </a:rPr>
              <a:t>Its</a:t>
            </a:r>
            <a:r>
              <a:rPr lang="en-US" sz="2400" b="1">
                <a:solidFill>
                  <a:srgbClr val="006600"/>
                </a:solidFill>
              </a:rPr>
              <a:t> central character is Odysseus.  </a:t>
            </a:r>
            <a:r>
              <a:rPr lang="en-US" sz="2400" b="1"/>
              <a:t>(possessive pronoun)</a:t>
            </a:r>
          </a:p>
          <a:p>
            <a:pPr marL="609600" indent="-609600">
              <a:buFontTx/>
              <a:buNone/>
            </a:pPr>
            <a:endParaRPr lang="en-US" b="1">
              <a:solidFill>
                <a:srgbClr val="FF0000"/>
              </a:solidFill>
            </a:endParaRPr>
          </a:p>
          <a:p>
            <a:pPr marL="609600" indent="-609600">
              <a:buFontTx/>
              <a:buNone/>
            </a:pPr>
            <a:r>
              <a:rPr lang="en-US" sz="3600" b="1" i="1">
                <a:solidFill>
                  <a:srgbClr val="FF0000"/>
                </a:solidFill>
              </a:rPr>
              <a:t>It’s</a:t>
            </a:r>
            <a:r>
              <a:rPr lang="en-US" b="1">
                <a:solidFill>
                  <a:srgbClr val="FF0000"/>
                </a:solidFill>
              </a:rPr>
              <a:t> </a:t>
            </a:r>
            <a:r>
              <a:rPr lang="en-US" sz="2800" b="1">
                <a:solidFill>
                  <a:srgbClr val="006600"/>
                </a:solidFill>
              </a:rPr>
              <a:t>about the adventures of Odysseus.  </a:t>
            </a:r>
            <a:r>
              <a:rPr lang="en-US" sz="2800" b="1"/>
              <a:t>(contraction of It is)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81000" y="0"/>
            <a:ext cx="10058400" cy="1143000"/>
          </a:xfrm>
        </p:spPr>
        <p:txBody>
          <a:bodyPr/>
          <a:lstStyle/>
          <a:p>
            <a:r>
              <a:rPr lang="en-US" sz="4800" b="1">
                <a:solidFill>
                  <a:schemeClr val="tx1"/>
                </a:solidFill>
              </a:rPr>
              <a:t>Indefinite Pronouns</a:t>
            </a:r>
          </a:p>
        </p:txBody>
      </p:sp>
      <p:sp>
        <p:nvSpPr>
          <p:cNvPr id="25603" name="Rectangle 3"/>
          <p:cNvSpPr>
            <a:spLocks noGrp="1" noChangeArrowheads="1"/>
          </p:cNvSpPr>
          <p:nvPr>
            <p:ph type="body" idx="1"/>
          </p:nvPr>
        </p:nvSpPr>
        <p:spPr>
          <a:xfrm>
            <a:off x="685800" y="914400"/>
            <a:ext cx="7924800" cy="2133600"/>
          </a:xfrm>
          <a:ln/>
        </p:spPr>
        <p:txBody>
          <a:bodyPr/>
          <a:lstStyle/>
          <a:p>
            <a:pPr marL="609600" indent="-609600">
              <a:lnSpc>
                <a:spcPct val="90000"/>
              </a:lnSpc>
              <a:buFontTx/>
              <a:buNone/>
            </a:pPr>
            <a:r>
              <a:rPr lang="en-US" b="1">
                <a:solidFill>
                  <a:srgbClr val="006600"/>
                </a:solidFill>
              </a:rPr>
              <a:t>An </a:t>
            </a:r>
            <a:r>
              <a:rPr lang="en-US" b="1">
                <a:solidFill>
                  <a:srgbClr val="FF0000"/>
                </a:solidFill>
              </a:rPr>
              <a:t>indefinite pronoun</a:t>
            </a:r>
            <a:r>
              <a:rPr lang="en-US" b="1">
                <a:solidFill>
                  <a:srgbClr val="006600"/>
                </a:solidFill>
              </a:rPr>
              <a:t> is a pronoun that does not refer to a particular person, place, or thing.</a:t>
            </a:r>
          </a:p>
          <a:p>
            <a:pPr marL="609600" indent="-609600">
              <a:lnSpc>
                <a:spcPct val="90000"/>
              </a:lnSpc>
              <a:buFontTx/>
              <a:buNone/>
            </a:pPr>
            <a:endParaRPr lang="en-US" b="1">
              <a:solidFill>
                <a:srgbClr val="006600"/>
              </a:solidFill>
            </a:endParaRPr>
          </a:p>
          <a:p>
            <a:pPr marL="609600" indent="-609600">
              <a:lnSpc>
                <a:spcPct val="90000"/>
              </a:lnSpc>
              <a:buFontTx/>
              <a:buNone/>
            </a:pPr>
            <a:r>
              <a:rPr lang="en-US" b="1"/>
              <a:t>Does </a:t>
            </a:r>
            <a:r>
              <a:rPr lang="en-US" b="1">
                <a:solidFill>
                  <a:srgbClr val="FF0000"/>
                </a:solidFill>
              </a:rPr>
              <a:t>anyone</a:t>
            </a:r>
            <a:r>
              <a:rPr lang="en-US" b="1"/>
              <a:t> know the story of Midas?</a:t>
            </a:r>
          </a:p>
          <a:p>
            <a:pPr marL="609600" indent="-609600">
              <a:lnSpc>
                <a:spcPct val="90000"/>
              </a:lnSpc>
              <a:buFontTx/>
              <a:buNone/>
            </a:pPr>
            <a:endParaRPr lang="en-US" b="1"/>
          </a:p>
          <a:p>
            <a:pPr marL="609600" indent="-609600">
              <a:lnSpc>
                <a:spcPct val="90000"/>
              </a:lnSpc>
              <a:buFontTx/>
              <a:buNone/>
            </a:pPr>
            <a:r>
              <a:rPr lang="en-US" b="1"/>
              <a:t>Most indefinite pronouns are either singular or plural.</a:t>
            </a:r>
          </a:p>
        </p:txBody>
      </p:sp>
      <p:grpSp>
        <p:nvGrpSpPr>
          <p:cNvPr id="25605" name="Group 5"/>
          <p:cNvGrpSpPr>
            <a:grpSpLocks/>
          </p:cNvGrpSpPr>
          <p:nvPr/>
        </p:nvGrpSpPr>
        <p:grpSpPr bwMode="auto">
          <a:xfrm>
            <a:off x="6019800" y="5943600"/>
            <a:ext cx="2667000" cy="914400"/>
            <a:chOff x="4080" y="3744"/>
            <a:chExt cx="1680" cy="576"/>
          </a:xfrm>
        </p:grpSpPr>
        <p:sp>
          <p:nvSpPr>
            <p:cNvPr id="25606" name="AutoShape 6"/>
            <p:cNvSpPr>
              <a:spLocks noChangeArrowheads="1"/>
            </p:cNvSpPr>
            <p:nvPr/>
          </p:nvSpPr>
          <p:spPr bwMode="auto">
            <a:xfrm>
              <a:off x="4080" y="3744"/>
              <a:ext cx="1680" cy="576"/>
            </a:xfrm>
            <a:prstGeom prst="rightArrow">
              <a:avLst>
                <a:gd name="adj1" fmla="val 50000"/>
                <a:gd name="adj2" fmla="val 72917"/>
              </a:avLst>
            </a:prstGeom>
            <a:solidFill>
              <a:schemeClr val="accent1"/>
            </a:solidFill>
            <a:ln w="9525">
              <a:solidFill>
                <a:schemeClr val="tx1"/>
              </a:solidFill>
              <a:miter lim="800000"/>
              <a:headEnd/>
              <a:tailEnd/>
            </a:ln>
            <a:effectLst/>
          </p:spPr>
          <p:txBody>
            <a:bodyPr wrap="none" anchor="ctr"/>
            <a:lstStyle/>
            <a:p>
              <a:endParaRPr lang="en-US"/>
            </a:p>
          </p:txBody>
        </p:sp>
        <p:sp>
          <p:nvSpPr>
            <p:cNvPr id="25607" name="Text Box 7"/>
            <p:cNvSpPr txBox="1">
              <a:spLocks noChangeArrowheads="1"/>
            </p:cNvSpPr>
            <p:nvPr/>
          </p:nvSpPr>
          <p:spPr bwMode="auto">
            <a:xfrm>
              <a:off x="4128" y="3888"/>
              <a:ext cx="1344" cy="327"/>
            </a:xfrm>
            <a:prstGeom prst="rect">
              <a:avLst/>
            </a:prstGeom>
            <a:noFill/>
            <a:ln w="9525">
              <a:noFill/>
              <a:miter lim="800000"/>
              <a:headEnd/>
              <a:tailEnd/>
            </a:ln>
            <a:effectLst/>
          </p:spPr>
          <p:txBody>
            <a:bodyPr>
              <a:spAutoFit/>
            </a:bodyPr>
            <a:lstStyle/>
            <a:p>
              <a:pPr>
                <a:spcBef>
                  <a:spcPct val="50000"/>
                </a:spcBef>
              </a:pPr>
              <a:r>
                <a:rPr lang="en-US" sz="2800" b="1"/>
                <a:t>Continue</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81000" y="0"/>
            <a:ext cx="10058400" cy="1143000"/>
          </a:xfrm>
        </p:spPr>
        <p:txBody>
          <a:bodyPr/>
          <a:lstStyle/>
          <a:p>
            <a:r>
              <a:rPr lang="en-US" sz="4800" b="1">
                <a:solidFill>
                  <a:schemeClr val="tx1"/>
                </a:solidFill>
              </a:rPr>
              <a:t>Some Indefinite Pronouns</a:t>
            </a:r>
          </a:p>
        </p:txBody>
      </p:sp>
      <p:grpSp>
        <p:nvGrpSpPr>
          <p:cNvPr id="26628" name="Group 4"/>
          <p:cNvGrpSpPr>
            <a:grpSpLocks/>
          </p:cNvGrpSpPr>
          <p:nvPr/>
        </p:nvGrpSpPr>
        <p:grpSpPr bwMode="auto">
          <a:xfrm>
            <a:off x="6019800" y="5943600"/>
            <a:ext cx="2667000" cy="914400"/>
            <a:chOff x="4080" y="3744"/>
            <a:chExt cx="1680" cy="576"/>
          </a:xfrm>
        </p:grpSpPr>
        <p:sp>
          <p:nvSpPr>
            <p:cNvPr id="26629" name="AutoShape 5"/>
            <p:cNvSpPr>
              <a:spLocks noChangeArrowheads="1"/>
            </p:cNvSpPr>
            <p:nvPr/>
          </p:nvSpPr>
          <p:spPr bwMode="auto">
            <a:xfrm>
              <a:off x="4080" y="3744"/>
              <a:ext cx="1680" cy="576"/>
            </a:xfrm>
            <a:prstGeom prst="rightArrow">
              <a:avLst>
                <a:gd name="adj1" fmla="val 50000"/>
                <a:gd name="adj2" fmla="val 72917"/>
              </a:avLst>
            </a:prstGeom>
            <a:solidFill>
              <a:schemeClr val="accent1"/>
            </a:solidFill>
            <a:ln w="9525">
              <a:solidFill>
                <a:schemeClr val="tx1"/>
              </a:solidFill>
              <a:miter lim="800000"/>
              <a:headEnd/>
              <a:tailEnd/>
            </a:ln>
            <a:effectLst/>
          </p:spPr>
          <p:txBody>
            <a:bodyPr wrap="none" anchor="ctr"/>
            <a:lstStyle/>
            <a:p>
              <a:endParaRPr lang="en-US"/>
            </a:p>
          </p:txBody>
        </p:sp>
        <p:sp>
          <p:nvSpPr>
            <p:cNvPr id="26630" name="Text Box 6"/>
            <p:cNvSpPr txBox="1">
              <a:spLocks noChangeArrowheads="1"/>
            </p:cNvSpPr>
            <p:nvPr/>
          </p:nvSpPr>
          <p:spPr bwMode="auto">
            <a:xfrm>
              <a:off x="4128" y="3888"/>
              <a:ext cx="1344" cy="327"/>
            </a:xfrm>
            <a:prstGeom prst="rect">
              <a:avLst/>
            </a:prstGeom>
            <a:noFill/>
            <a:ln w="9525">
              <a:noFill/>
              <a:miter lim="800000"/>
              <a:headEnd/>
              <a:tailEnd/>
            </a:ln>
            <a:effectLst/>
          </p:spPr>
          <p:txBody>
            <a:bodyPr>
              <a:spAutoFit/>
            </a:bodyPr>
            <a:lstStyle/>
            <a:p>
              <a:pPr>
                <a:spcBef>
                  <a:spcPct val="50000"/>
                </a:spcBef>
              </a:pPr>
              <a:r>
                <a:rPr lang="en-US" sz="2800" b="1"/>
                <a:t>Continue</a:t>
              </a:r>
            </a:p>
          </p:txBody>
        </p:sp>
      </p:grpSp>
      <p:graphicFrame>
        <p:nvGraphicFramePr>
          <p:cNvPr id="26664" name="Group 40"/>
          <p:cNvGraphicFramePr>
            <a:graphicFrameLocks noGrp="1"/>
          </p:cNvGraphicFramePr>
          <p:nvPr/>
        </p:nvGraphicFramePr>
        <p:xfrm>
          <a:off x="609600" y="990600"/>
          <a:ext cx="8077200" cy="3810318"/>
        </p:xfrm>
        <a:graphic>
          <a:graphicData uri="http://schemas.openxmlformats.org/drawingml/2006/table">
            <a:tbl>
              <a:tblPr/>
              <a:tblGrid>
                <a:gridCol w="6608763"/>
                <a:gridCol w="1468437"/>
              </a:tblGrid>
              <a:tr h="5762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600" b="1" i="0" u="none" strike="noStrike" cap="none" normalizeH="0" baseline="0" smtClean="0">
                          <a:ln>
                            <a:noFill/>
                          </a:ln>
                          <a:solidFill>
                            <a:srgbClr val="000099"/>
                          </a:solidFill>
                          <a:effectLst/>
                          <a:latin typeface="Times New Roman" pitchFamily="18" charset="0"/>
                        </a:rPr>
                        <a:t>Singular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600" b="1" i="0" u="none" strike="noStrike" cap="none" normalizeH="0" baseline="0" smtClean="0">
                          <a:ln>
                            <a:noFill/>
                          </a:ln>
                          <a:solidFill>
                            <a:srgbClr val="000099"/>
                          </a:solidFill>
                          <a:effectLst/>
                          <a:latin typeface="Times New Roman" pitchFamily="18" charset="0"/>
                        </a:rPr>
                        <a:t>Plural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3170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another         everybody        no one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anybody       everyone          nothing</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anyone         everything        one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anything       much                somebody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each              neither              someone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either            nobody             something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both</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few</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many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others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several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66"/>
                    </a:solidFill>
                  </a:tcPr>
                </a:tc>
              </a:tr>
            </a:tbl>
          </a:graphicData>
        </a:graphic>
      </p:graphicFrame>
      <p:sp>
        <p:nvSpPr>
          <p:cNvPr id="26665" name="Text Box 41"/>
          <p:cNvSpPr txBox="1">
            <a:spLocks noChangeArrowheads="1"/>
          </p:cNvSpPr>
          <p:nvPr/>
        </p:nvSpPr>
        <p:spPr bwMode="auto">
          <a:xfrm>
            <a:off x="457200" y="5029200"/>
            <a:ext cx="7924800" cy="1554163"/>
          </a:xfrm>
          <a:prstGeom prst="rect">
            <a:avLst/>
          </a:prstGeom>
          <a:noFill/>
          <a:ln w="9525">
            <a:noFill/>
            <a:miter lim="800000"/>
            <a:headEnd/>
            <a:tailEnd/>
          </a:ln>
          <a:effectLst/>
        </p:spPr>
        <p:txBody>
          <a:bodyPr>
            <a:spAutoFit/>
          </a:bodyPr>
          <a:lstStyle/>
          <a:p>
            <a:pPr>
              <a:spcBef>
                <a:spcPct val="50000"/>
              </a:spcBef>
            </a:pPr>
            <a:r>
              <a:rPr lang="en-US" sz="3200" b="1">
                <a:solidFill>
                  <a:srgbClr val="FF0000"/>
                </a:solidFill>
              </a:rPr>
              <a:t>All, any, most, none</a:t>
            </a:r>
            <a:r>
              <a:rPr lang="en-US" sz="3200" b="1"/>
              <a:t> and </a:t>
            </a:r>
            <a:r>
              <a:rPr lang="en-US" sz="3200" b="1">
                <a:solidFill>
                  <a:srgbClr val="FF0000"/>
                </a:solidFill>
              </a:rPr>
              <a:t>some</a:t>
            </a:r>
            <a:r>
              <a:rPr lang="en-US" sz="3200" b="1"/>
              <a:t> can be singular or plural, depending on the phrase that follows them.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81000" y="0"/>
            <a:ext cx="10058400" cy="1143000"/>
          </a:xfrm>
        </p:spPr>
        <p:txBody>
          <a:bodyPr/>
          <a:lstStyle/>
          <a:p>
            <a:r>
              <a:rPr lang="en-US" sz="4800" b="1">
                <a:solidFill>
                  <a:schemeClr val="tx1"/>
                </a:solidFill>
              </a:rPr>
              <a:t>Some Indefinite Pronouns</a:t>
            </a:r>
          </a:p>
        </p:txBody>
      </p:sp>
      <p:grpSp>
        <p:nvGrpSpPr>
          <p:cNvPr id="27651" name="Group 3"/>
          <p:cNvGrpSpPr>
            <a:grpSpLocks/>
          </p:cNvGrpSpPr>
          <p:nvPr/>
        </p:nvGrpSpPr>
        <p:grpSpPr bwMode="auto">
          <a:xfrm>
            <a:off x="6019800" y="5943600"/>
            <a:ext cx="2667000" cy="914400"/>
            <a:chOff x="4080" y="3744"/>
            <a:chExt cx="1680" cy="576"/>
          </a:xfrm>
        </p:grpSpPr>
        <p:sp>
          <p:nvSpPr>
            <p:cNvPr id="27652" name="AutoShape 4"/>
            <p:cNvSpPr>
              <a:spLocks noChangeArrowheads="1"/>
            </p:cNvSpPr>
            <p:nvPr/>
          </p:nvSpPr>
          <p:spPr bwMode="auto">
            <a:xfrm>
              <a:off x="4080" y="3744"/>
              <a:ext cx="1680" cy="576"/>
            </a:xfrm>
            <a:prstGeom prst="rightArrow">
              <a:avLst>
                <a:gd name="adj1" fmla="val 50000"/>
                <a:gd name="adj2" fmla="val 72917"/>
              </a:avLst>
            </a:prstGeom>
            <a:solidFill>
              <a:schemeClr val="accent1"/>
            </a:solidFill>
            <a:ln w="9525">
              <a:solidFill>
                <a:schemeClr val="tx1"/>
              </a:solidFill>
              <a:miter lim="800000"/>
              <a:headEnd/>
              <a:tailEnd/>
            </a:ln>
            <a:effectLst/>
          </p:spPr>
          <p:txBody>
            <a:bodyPr wrap="none" anchor="ctr"/>
            <a:lstStyle/>
            <a:p>
              <a:endParaRPr lang="en-US"/>
            </a:p>
          </p:txBody>
        </p:sp>
        <p:sp>
          <p:nvSpPr>
            <p:cNvPr id="27653" name="Text Box 5"/>
            <p:cNvSpPr txBox="1">
              <a:spLocks noChangeArrowheads="1"/>
            </p:cNvSpPr>
            <p:nvPr/>
          </p:nvSpPr>
          <p:spPr bwMode="auto">
            <a:xfrm>
              <a:off x="4128" y="3888"/>
              <a:ext cx="1344" cy="327"/>
            </a:xfrm>
            <a:prstGeom prst="rect">
              <a:avLst/>
            </a:prstGeom>
            <a:noFill/>
            <a:ln w="9525">
              <a:noFill/>
              <a:miter lim="800000"/>
              <a:headEnd/>
              <a:tailEnd/>
            </a:ln>
            <a:effectLst/>
          </p:spPr>
          <p:txBody>
            <a:bodyPr>
              <a:spAutoFit/>
            </a:bodyPr>
            <a:lstStyle/>
            <a:p>
              <a:pPr>
                <a:spcBef>
                  <a:spcPct val="50000"/>
                </a:spcBef>
              </a:pPr>
              <a:r>
                <a:rPr lang="en-US" sz="2800" b="1"/>
                <a:t>Continue</a:t>
              </a:r>
            </a:p>
          </p:txBody>
        </p:sp>
      </p:grpSp>
      <p:sp>
        <p:nvSpPr>
          <p:cNvPr id="27665" name="Text Box 17"/>
          <p:cNvSpPr txBox="1">
            <a:spLocks noChangeArrowheads="1"/>
          </p:cNvSpPr>
          <p:nvPr/>
        </p:nvSpPr>
        <p:spPr bwMode="auto">
          <a:xfrm>
            <a:off x="457200" y="1066800"/>
            <a:ext cx="8686800" cy="4273550"/>
          </a:xfrm>
          <a:prstGeom prst="rect">
            <a:avLst/>
          </a:prstGeom>
          <a:noFill/>
          <a:ln w="9525">
            <a:noFill/>
            <a:miter lim="800000"/>
            <a:headEnd/>
            <a:tailEnd/>
          </a:ln>
          <a:effectLst/>
        </p:spPr>
        <p:txBody>
          <a:bodyPr>
            <a:spAutoFit/>
          </a:bodyPr>
          <a:lstStyle/>
          <a:p>
            <a:pPr>
              <a:spcBef>
                <a:spcPct val="50000"/>
              </a:spcBef>
            </a:pPr>
            <a:r>
              <a:rPr lang="en-US" sz="3200" b="1">
                <a:solidFill>
                  <a:srgbClr val="000099"/>
                </a:solidFill>
              </a:rPr>
              <a:t>When an indefinite pronoun is used as the subject, the verb must agree with it in number.</a:t>
            </a:r>
          </a:p>
          <a:p>
            <a:pPr>
              <a:spcBef>
                <a:spcPct val="50000"/>
              </a:spcBef>
            </a:pPr>
            <a:r>
              <a:rPr lang="en-US" sz="2800" b="1">
                <a:solidFill>
                  <a:srgbClr val="FF0000"/>
                </a:solidFill>
              </a:rPr>
              <a:t>Everyone discusses</a:t>
            </a:r>
            <a:r>
              <a:rPr lang="en-US" sz="2800" b="1"/>
              <a:t> the plot. (singular)</a:t>
            </a:r>
          </a:p>
          <a:p>
            <a:pPr>
              <a:spcBef>
                <a:spcPct val="50000"/>
              </a:spcBef>
            </a:pPr>
            <a:r>
              <a:rPr lang="en-US" sz="2800" b="1">
                <a:solidFill>
                  <a:srgbClr val="FF0000"/>
                </a:solidFill>
              </a:rPr>
              <a:t>Both talk</a:t>
            </a:r>
            <a:r>
              <a:rPr lang="en-US" sz="2800" b="1"/>
              <a:t> about King Minos. (plural)</a:t>
            </a:r>
          </a:p>
          <a:p>
            <a:pPr>
              <a:spcBef>
                <a:spcPct val="50000"/>
              </a:spcBef>
            </a:pPr>
            <a:r>
              <a:rPr lang="en-US" sz="2800" b="1">
                <a:solidFill>
                  <a:srgbClr val="FF0000"/>
                </a:solidFill>
              </a:rPr>
              <a:t>All</a:t>
            </a:r>
            <a:r>
              <a:rPr lang="en-US" sz="2800" b="1"/>
              <a:t> of mythology </a:t>
            </a:r>
            <a:r>
              <a:rPr lang="en-US" sz="2800" b="1">
                <a:solidFill>
                  <a:srgbClr val="FF0000"/>
                </a:solidFill>
              </a:rPr>
              <a:t>is</a:t>
            </a:r>
            <a:r>
              <a:rPr lang="en-US" sz="2800" b="1"/>
              <a:t> about beliefs and ideals. (singular)</a:t>
            </a:r>
          </a:p>
          <a:p>
            <a:pPr>
              <a:spcBef>
                <a:spcPct val="50000"/>
              </a:spcBef>
            </a:pPr>
            <a:r>
              <a:rPr lang="en-US" sz="2800" b="1">
                <a:solidFill>
                  <a:srgbClr val="FF0000"/>
                </a:solidFill>
              </a:rPr>
              <a:t>All</a:t>
            </a:r>
            <a:r>
              <a:rPr lang="en-US" sz="2800" b="1"/>
              <a:t> of the myths </a:t>
            </a:r>
            <a:r>
              <a:rPr lang="en-US" sz="2800" b="1">
                <a:solidFill>
                  <a:srgbClr val="FF0000"/>
                </a:solidFill>
              </a:rPr>
              <a:t>are</a:t>
            </a:r>
            <a:r>
              <a:rPr lang="en-US" sz="2800" b="1"/>
              <a:t> about beliefs and ideals. (plural)</a:t>
            </a:r>
          </a:p>
          <a:p>
            <a:pPr>
              <a:spcBef>
                <a:spcPct val="50000"/>
              </a:spcBef>
            </a:pPr>
            <a:endParaRPr lang="en-US" sz="2800" b="1"/>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381000" y="0"/>
            <a:ext cx="10058400" cy="1143000"/>
          </a:xfrm>
        </p:spPr>
        <p:txBody>
          <a:bodyPr/>
          <a:lstStyle/>
          <a:p>
            <a:r>
              <a:rPr lang="en-US" sz="4800" b="1">
                <a:solidFill>
                  <a:schemeClr val="tx1"/>
                </a:solidFill>
              </a:rPr>
              <a:t>Some Indefinite Pronouns</a:t>
            </a:r>
          </a:p>
        </p:txBody>
      </p:sp>
      <p:grpSp>
        <p:nvGrpSpPr>
          <p:cNvPr id="28675" name="Group 3"/>
          <p:cNvGrpSpPr>
            <a:grpSpLocks/>
          </p:cNvGrpSpPr>
          <p:nvPr/>
        </p:nvGrpSpPr>
        <p:grpSpPr bwMode="auto">
          <a:xfrm>
            <a:off x="6019800" y="5943600"/>
            <a:ext cx="2667000" cy="914400"/>
            <a:chOff x="4080" y="3744"/>
            <a:chExt cx="1680" cy="576"/>
          </a:xfrm>
        </p:grpSpPr>
        <p:sp>
          <p:nvSpPr>
            <p:cNvPr id="28676" name="AutoShape 4"/>
            <p:cNvSpPr>
              <a:spLocks noChangeArrowheads="1"/>
            </p:cNvSpPr>
            <p:nvPr/>
          </p:nvSpPr>
          <p:spPr bwMode="auto">
            <a:xfrm>
              <a:off x="4080" y="3744"/>
              <a:ext cx="1680" cy="576"/>
            </a:xfrm>
            <a:prstGeom prst="rightArrow">
              <a:avLst>
                <a:gd name="adj1" fmla="val 50000"/>
                <a:gd name="adj2" fmla="val 72917"/>
              </a:avLst>
            </a:prstGeom>
            <a:solidFill>
              <a:schemeClr val="accent1"/>
            </a:solidFill>
            <a:ln w="9525">
              <a:solidFill>
                <a:schemeClr val="tx1"/>
              </a:solidFill>
              <a:miter lim="800000"/>
              <a:headEnd/>
              <a:tailEnd/>
            </a:ln>
            <a:effectLst/>
          </p:spPr>
          <p:txBody>
            <a:bodyPr wrap="none" anchor="ctr"/>
            <a:lstStyle/>
            <a:p>
              <a:endParaRPr lang="en-US"/>
            </a:p>
          </p:txBody>
        </p:sp>
        <p:sp>
          <p:nvSpPr>
            <p:cNvPr id="28677" name="Text Box 5"/>
            <p:cNvSpPr txBox="1">
              <a:spLocks noChangeArrowheads="1"/>
            </p:cNvSpPr>
            <p:nvPr/>
          </p:nvSpPr>
          <p:spPr bwMode="auto">
            <a:xfrm>
              <a:off x="4128" y="3888"/>
              <a:ext cx="1344" cy="327"/>
            </a:xfrm>
            <a:prstGeom prst="rect">
              <a:avLst/>
            </a:prstGeom>
            <a:noFill/>
            <a:ln w="9525">
              <a:noFill/>
              <a:miter lim="800000"/>
              <a:headEnd/>
              <a:tailEnd/>
            </a:ln>
            <a:effectLst/>
          </p:spPr>
          <p:txBody>
            <a:bodyPr>
              <a:spAutoFit/>
            </a:bodyPr>
            <a:lstStyle/>
            <a:p>
              <a:pPr>
                <a:spcBef>
                  <a:spcPct val="50000"/>
                </a:spcBef>
              </a:pPr>
              <a:r>
                <a:rPr lang="en-US" sz="2800" b="1"/>
                <a:t>Continue</a:t>
              </a:r>
            </a:p>
          </p:txBody>
        </p:sp>
      </p:grpSp>
      <p:sp>
        <p:nvSpPr>
          <p:cNvPr id="28678" name="Text Box 6"/>
          <p:cNvSpPr txBox="1">
            <a:spLocks noChangeArrowheads="1"/>
          </p:cNvSpPr>
          <p:nvPr/>
        </p:nvSpPr>
        <p:spPr bwMode="auto">
          <a:xfrm>
            <a:off x="0" y="1066800"/>
            <a:ext cx="9144000" cy="4176713"/>
          </a:xfrm>
          <a:prstGeom prst="rect">
            <a:avLst/>
          </a:prstGeom>
          <a:noFill/>
          <a:ln w="9525">
            <a:noFill/>
            <a:miter lim="800000"/>
            <a:headEnd/>
            <a:tailEnd/>
          </a:ln>
          <a:effectLst/>
        </p:spPr>
        <p:txBody>
          <a:bodyPr>
            <a:spAutoFit/>
          </a:bodyPr>
          <a:lstStyle/>
          <a:p>
            <a:pPr>
              <a:spcBef>
                <a:spcPct val="50000"/>
              </a:spcBef>
            </a:pPr>
            <a:r>
              <a:rPr lang="en-US" sz="3200" b="1">
                <a:solidFill>
                  <a:srgbClr val="000099"/>
                </a:solidFill>
              </a:rPr>
              <a:t>Possessive pronouns often have indefinite pronouns as their antecedents.  In such cases, the pronouns must agree in number.  Note that in the first example the intervening prepositional phrase does not affect the agreement.</a:t>
            </a:r>
          </a:p>
          <a:p>
            <a:pPr>
              <a:spcBef>
                <a:spcPct val="50000"/>
              </a:spcBef>
            </a:pPr>
            <a:r>
              <a:rPr lang="en-US" sz="3600" b="1">
                <a:solidFill>
                  <a:srgbClr val="FF0000"/>
                </a:solidFill>
              </a:rPr>
              <a:t>Each </a:t>
            </a:r>
            <a:r>
              <a:rPr lang="en-US" sz="3600" b="1"/>
              <a:t>of the characters has</a:t>
            </a:r>
            <a:r>
              <a:rPr lang="en-US" sz="3600" b="1">
                <a:solidFill>
                  <a:srgbClr val="FF0000"/>
                </a:solidFill>
              </a:rPr>
              <a:t> his </a:t>
            </a:r>
            <a:r>
              <a:rPr lang="en-US" sz="3600" b="1"/>
              <a:t>or </a:t>
            </a:r>
            <a:r>
              <a:rPr lang="en-US" sz="3600" b="1">
                <a:solidFill>
                  <a:srgbClr val="FF0000"/>
                </a:solidFill>
              </a:rPr>
              <a:t>her </a:t>
            </a:r>
            <a:r>
              <a:rPr lang="en-US" sz="3600" b="1"/>
              <a:t>motive.</a:t>
            </a:r>
          </a:p>
          <a:p>
            <a:pPr>
              <a:spcBef>
                <a:spcPct val="50000"/>
              </a:spcBef>
            </a:pPr>
            <a:r>
              <a:rPr lang="en-US" sz="3600" b="1">
                <a:solidFill>
                  <a:srgbClr val="FF0000"/>
                </a:solidFill>
              </a:rPr>
              <a:t>Several</a:t>
            </a:r>
            <a:r>
              <a:rPr lang="en-US" sz="3600" b="1"/>
              <a:t> have conflict with </a:t>
            </a:r>
            <a:r>
              <a:rPr lang="en-US" sz="3600" b="1">
                <a:solidFill>
                  <a:srgbClr val="FF0000"/>
                </a:solidFill>
              </a:rPr>
              <a:t>their</a:t>
            </a:r>
            <a:r>
              <a:rPr lang="en-US" sz="3600" b="1"/>
              <a:t> rivals.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81000" y="0"/>
            <a:ext cx="10058400" cy="1143000"/>
          </a:xfrm>
        </p:spPr>
        <p:txBody>
          <a:bodyPr/>
          <a:lstStyle/>
          <a:p>
            <a:r>
              <a:rPr lang="en-US" sz="4800" b="1">
                <a:solidFill>
                  <a:schemeClr val="tx1"/>
                </a:solidFill>
              </a:rPr>
              <a:t>Reflexive Pronouns</a:t>
            </a:r>
          </a:p>
        </p:txBody>
      </p:sp>
      <p:grpSp>
        <p:nvGrpSpPr>
          <p:cNvPr id="30723" name="Group 3"/>
          <p:cNvGrpSpPr>
            <a:grpSpLocks/>
          </p:cNvGrpSpPr>
          <p:nvPr/>
        </p:nvGrpSpPr>
        <p:grpSpPr bwMode="auto">
          <a:xfrm>
            <a:off x="6019800" y="5943600"/>
            <a:ext cx="2667000" cy="914400"/>
            <a:chOff x="4080" y="3744"/>
            <a:chExt cx="1680" cy="576"/>
          </a:xfrm>
        </p:grpSpPr>
        <p:sp>
          <p:nvSpPr>
            <p:cNvPr id="30724" name="AutoShape 4"/>
            <p:cNvSpPr>
              <a:spLocks noChangeArrowheads="1"/>
            </p:cNvSpPr>
            <p:nvPr/>
          </p:nvSpPr>
          <p:spPr bwMode="auto">
            <a:xfrm>
              <a:off x="4080" y="3744"/>
              <a:ext cx="1680" cy="576"/>
            </a:xfrm>
            <a:prstGeom prst="rightArrow">
              <a:avLst>
                <a:gd name="adj1" fmla="val 50000"/>
                <a:gd name="adj2" fmla="val 72917"/>
              </a:avLst>
            </a:prstGeom>
            <a:solidFill>
              <a:schemeClr val="accent1"/>
            </a:solidFill>
            <a:ln w="9525">
              <a:solidFill>
                <a:schemeClr val="tx1"/>
              </a:solidFill>
              <a:miter lim="800000"/>
              <a:headEnd/>
              <a:tailEnd/>
            </a:ln>
            <a:effectLst/>
          </p:spPr>
          <p:txBody>
            <a:bodyPr wrap="none" anchor="ctr"/>
            <a:lstStyle/>
            <a:p>
              <a:endParaRPr lang="en-US"/>
            </a:p>
          </p:txBody>
        </p:sp>
        <p:sp>
          <p:nvSpPr>
            <p:cNvPr id="30725" name="Text Box 5"/>
            <p:cNvSpPr txBox="1">
              <a:spLocks noChangeArrowheads="1"/>
            </p:cNvSpPr>
            <p:nvPr/>
          </p:nvSpPr>
          <p:spPr bwMode="auto">
            <a:xfrm>
              <a:off x="4128" y="3888"/>
              <a:ext cx="1344" cy="327"/>
            </a:xfrm>
            <a:prstGeom prst="rect">
              <a:avLst/>
            </a:prstGeom>
            <a:noFill/>
            <a:ln w="9525">
              <a:noFill/>
              <a:miter lim="800000"/>
              <a:headEnd/>
              <a:tailEnd/>
            </a:ln>
            <a:effectLst/>
          </p:spPr>
          <p:txBody>
            <a:bodyPr>
              <a:spAutoFit/>
            </a:bodyPr>
            <a:lstStyle/>
            <a:p>
              <a:pPr>
                <a:spcBef>
                  <a:spcPct val="50000"/>
                </a:spcBef>
              </a:pPr>
              <a:r>
                <a:rPr lang="en-US" sz="2800" b="1"/>
                <a:t>Continue</a:t>
              </a:r>
            </a:p>
          </p:txBody>
        </p:sp>
      </p:grpSp>
      <p:sp>
        <p:nvSpPr>
          <p:cNvPr id="30726" name="Text Box 6"/>
          <p:cNvSpPr txBox="1">
            <a:spLocks noChangeArrowheads="1"/>
          </p:cNvSpPr>
          <p:nvPr/>
        </p:nvSpPr>
        <p:spPr bwMode="auto">
          <a:xfrm>
            <a:off x="304800" y="762000"/>
            <a:ext cx="8839200" cy="3992563"/>
          </a:xfrm>
          <a:prstGeom prst="rect">
            <a:avLst/>
          </a:prstGeom>
          <a:noFill/>
          <a:ln w="9525">
            <a:noFill/>
            <a:miter lim="800000"/>
            <a:headEnd/>
            <a:tailEnd/>
          </a:ln>
          <a:effectLst/>
        </p:spPr>
        <p:txBody>
          <a:bodyPr>
            <a:spAutoFit/>
          </a:bodyPr>
          <a:lstStyle/>
          <a:p>
            <a:pPr>
              <a:spcBef>
                <a:spcPct val="50000"/>
              </a:spcBef>
            </a:pPr>
            <a:r>
              <a:rPr lang="en-US" sz="3200" b="1">
                <a:solidFill>
                  <a:srgbClr val="000099"/>
                </a:solidFill>
              </a:rPr>
              <a:t>A reflexive pronoun refers to a noun or another pronoun and indicates that the same person or thing is involved.  Reflexive pronouns are formed by adding </a:t>
            </a:r>
            <a:r>
              <a:rPr lang="en-US" sz="3200" b="1">
                <a:solidFill>
                  <a:srgbClr val="FF0000"/>
                </a:solidFill>
              </a:rPr>
              <a:t>–self</a:t>
            </a:r>
            <a:r>
              <a:rPr lang="en-US" sz="3200" b="1">
                <a:solidFill>
                  <a:srgbClr val="000099"/>
                </a:solidFill>
              </a:rPr>
              <a:t> or </a:t>
            </a:r>
            <a:r>
              <a:rPr lang="en-US" sz="3200" b="1">
                <a:solidFill>
                  <a:srgbClr val="FF0000"/>
                </a:solidFill>
              </a:rPr>
              <a:t>–selves</a:t>
            </a:r>
            <a:r>
              <a:rPr lang="en-US" sz="3200" b="1">
                <a:solidFill>
                  <a:srgbClr val="000099"/>
                </a:solidFill>
              </a:rPr>
              <a:t> to certain personal and possessive pronouns</a:t>
            </a:r>
          </a:p>
          <a:p>
            <a:pPr>
              <a:spcBef>
                <a:spcPct val="50000"/>
              </a:spcBef>
            </a:pPr>
            <a:endParaRPr lang="en-US" sz="3200" b="1">
              <a:solidFill>
                <a:srgbClr val="000099"/>
              </a:solidFill>
            </a:endParaRPr>
          </a:p>
          <a:p>
            <a:pPr>
              <a:spcBef>
                <a:spcPct val="50000"/>
              </a:spcBef>
            </a:pPr>
            <a:r>
              <a:rPr lang="en-US" sz="3200" b="1">
                <a:solidFill>
                  <a:srgbClr val="006600"/>
                </a:solidFill>
              </a:rPr>
              <a:t>The woman found </a:t>
            </a:r>
            <a:r>
              <a:rPr lang="en-US" sz="3200" b="1">
                <a:solidFill>
                  <a:srgbClr val="FF0000"/>
                </a:solidFill>
              </a:rPr>
              <a:t>herself </a:t>
            </a:r>
            <a:r>
              <a:rPr lang="en-US" sz="3200" b="1">
                <a:solidFill>
                  <a:srgbClr val="006600"/>
                </a:solidFill>
              </a:rPr>
              <a:t>a book of folktales.</a:t>
            </a:r>
          </a:p>
        </p:txBody>
      </p:sp>
      <p:sp>
        <p:nvSpPr>
          <p:cNvPr id="30730" name="Line 10"/>
          <p:cNvSpPr>
            <a:spLocks noChangeShapeType="1"/>
          </p:cNvSpPr>
          <p:nvPr/>
        </p:nvSpPr>
        <p:spPr bwMode="auto">
          <a:xfrm>
            <a:off x="1828800" y="3962400"/>
            <a:ext cx="2590800" cy="0"/>
          </a:xfrm>
          <a:prstGeom prst="line">
            <a:avLst/>
          </a:prstGeom>
          <a:noFill/>
          <a:ln w="76200">
            <a:solidFill>
              <a:schemeClr val="tx1"/>
            </a:solidFill>
            <a:round/>
            <a:headEnd/>
            <a:tailEnd/>
          </a:ln>
          <a:effectLst/>
        </p:spPr>
        <p:txBody>
          <a:bodyPr/>
          <a:lstStyle/>
          <a:p>
            <a:endParaRPr lang="en-US"/>
          </a:p>
        </p:txBody>
      </p:sp>
      <p:sp>
        <p:nvSpPr>
          <p:cNvPr id="30732" name="Line 12"/>
          <p:cNvSpPr>
            <a:spLocks noChangeShapeType="1"/>
          </p:cNvSpPr>
          <p:nvPr/>
        </p:nvSpPr>
        <p:spPr bwMode="auto">
          <a:xfrm>
            <a:off x="1828800" y="3962400"/>
            <a:ext cx="0" cy="457200"/>
          </a:xfrm>
          <a:prstGeom prst="line">
            <a:avLst/>
          </a:prstGeom>
          <a:noFill/>
          <a:ln w="76200">
            <a:solidFill>
              <a:schemeClr val="tx1"/>
            </a:solidFill>
            <a:round/>
            <a:headEnd/>
            <a:tailEnd type="triangle" w="med" len="med"/>
          </a:ln>
          <a:effectLst/>
        </p:spPr>
        <p:txBody>
          <a:bodyPr/>
          <a:lstStyle/>
          <a:p>
            <a:endParaRPr lang="en-US"/>
          </a:p>
        </p:txBody>
      </p:sp>
      <p:sp>
        <p:nvSpPr>
          <p:cNvPr id="30733" name="Line 13"/>
          <p:cNvSpPr>
            <a:spLocks noChangeShapeType="1"/>
          </p:cNvSpPr>
          <p:nvPr/>
        </p:nvSpPr>
        <p:spPr bwMode="auto">
          <a:xfrm>
            <a:off x="4419600" y="3962400"/>
            <a:ext cx="0" cy="304800"/>
          </a:xfrm>
          <a:prstGeom prst="line">
            <a:avLst/>
          </a:prstGeom>
          <a:noFill/>
          <a:ln w="76200">
            <a:solidFill>
              <a:schemeClr val="tx1"/>
            </a:solidFill>
            <a:round/>
            <a:headEnd/>
            <a:tailEnd/>
          </a:ln>
          <a:effectLst/>
        </p:spPr>
        <p:txBody>
          <a:bodyPr/>
          <a:lstStyle/>
          <a:p>
            <a:endParaRPr lang="en-US"/>
          </a:p>
        </p:txBody>
      </p:sp>
      <p:sp>
        <p:nvSpPr>
          <p:cNvPr id="30734" name="Line 14"/>
          <p:cNvSpPr>
            <a:spLocks noChangeShapeType="1"/>
          </p:cNvSpPr>
          <p:nvPr/>
        </p:nvSpPr>
        <p:spPr bwMode="auto">
          <a:xfrm>
            <a:off x="4191000" y="4724400"/>
            <a:ext cx="0" cy="685800"/>
          </a:xfrm>
          <a:prstGeom prst="line">
            <a:avLst/>
          </a:prstGeom>
          <a:noFill/>
          <a:ln w="9525">
            <a:solidFill>
              <a:srgbClr val="FF0000"/>
            </a:solidFill>
            <a:round/>
            <a:headEnd/>
            <a:tailEnd/>
          </a:ln>
          <a:effectLst/>
        </p:spPr>
        <p:txBody>
          <a:bodyPr/>
          <a:lstStyle/>
          <a:p>
            <a:endParaRPr lang="en-US"/>
          </a:p>
        </p:txBody>
      </p:sp>
      <p:sp>
        <p:nvSpPr>
          <p:cNvPr id="30735" name="Text Box 15"/>
          <p:cNvSpPr txBox="1">
            <a:spLocks noChangeArrowheads="1"/>
          </p:cNvSpPr>
          <p:nvPr/>
        </p:nvSpPr>
        <p:spPr bwMode="auto">
          <a:xfrm>
            <a:off x="2667000" y="5410200"/>
            <a:ext cx="3048000" cy="457200"/>
          </a:xfrm>
          <a:prstGeom prst="rect">
            <a:avLst/>
          </a:prstGeom>
          <a:noFill/>
          <a:ln w="9525">
            <a:noFill/>
            <a:miter lim="800000"/>
            <a:headEnd/>
            <a:tailEnd/>
          </a:ln>
          <a:effectLst/>
        </p:spPr>
        <p:txBody>
          <a:bodyPr>
            <a:spAutoFit/>
          </a:bodyPr>
          <a:lstStyle/>
          <a:p>
            <a:pPr algn="ctr">
              <a:spcBef>
                <a:spcPct val="50000"/>
              </a:spcBef>
            </a:pPr>
            <a:r>
              <a:rPr lang="en-US" b="1">
                <a:solidFill>
                  <a:srgbClr val="FF0000"/>
                </a:solidFill>
              </a:rPr>
              <a:t>Reflexive Pronoun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81000" y="0"/>
            <a:ext cx="10058400" cy="1143000"/>
          </a:xfrm>
        </p:spPr>
        <p:txBody>
          <a:bodyPr/>
          <a:lstStyle/>
          <a:p>
            <a:r>
              <a:rPr lang="en-US" sz="4800" b="1">
                <a:solidFill>
                  <a:schemeClr val="tx1"/>
                </a:solidFill>
              </a:rPr>
              <a:t>Reflexive Pronouns</a:t>
            </a:r>
          </a:p>
        </p:txBody>
      </p:sp>
      <p:grpSp>
        <p:nvGrpSpPr>
          <p:cNvPr id="31747" name="Group 3"/>
          <p:cNvGrpSpPr>
            <a:grpSpLocks/>
          </p:cNvGrpSpPr>
          <p:nvPr/>
        </p:nvGrpSpPr>
        <p:grpSpPr bwMode="auto">
          <a:xfrm>
            <a:off x="6019800" y="5943600"/>
            <a:ext cx="2667000" cy="914400"/>
            <a:chOff x="4080" y="3744"/>
            <a:chExt cx="1680" cy="576"/>
          </a:xfrm>
        </p:grpSpPr>
        <p:sp>
          <p:nvSpPr>
            <p:cNvPr id="31748" name="AutoShape 4"/>
            <p:cNvSpPr>
              <a:spLocks noChangeArrowheads="1"/>
            </p:cNvSpPr>
            <p:nvPr/>
          </p:nvSpPr>
          <p:spPr bwMode="auto">
            <a:xfrm>
              <a:off x="4080" y="3744"/>
              <a:ext cx="1680" cy="576"/>
            </a:xfrm>
            <a:prstGeom prst="rightArrow">
              <a:avLst>
                <a:gd name="adj1" fmla="val 50000"/>
                <a:gd name="adj2" fmla="val 72917"/>
              </a:avLst>
            </a:prstGeom>
            <a:solidFill>
              <a:schemeClr val="accent1"/>
            </a:solidFill>
            <a:ln w="9525">
              <a:solidFill>
                <a:schemeClr val="tx1"/>
              </a:solidFill>
              <a:miter lim="800000"/>
              <a:headEnd/>
              <a:tailEnd/>
            </a:ln>
            <a:effectLst/>
          </p:spPr>
          <p:txBody>
            <a:bodyPr wrap="none" anchor="ctr"/>
            <a:lstStyle/>
            <a:p>
              <a:endParaRPr lang="en-US"/>
            </a:p>
          </p:txBody>
        </p:sp>
        <p:sp>
          <p:nvSpPr>
            <p:cNvPr id="31749" name="Text Box 5"/>
            <p:cNvSpPr txBox="1">
              <a:spLocks noChangeArrowheads="1"/>
            </p:cNvSpPr>
            <p:nvPr/>
          </p:nvSpPr>
          <p:spPr bwMode="auto">
            <a:xfrm>
              <a:off x="4128" y="3888"/>
              <a:ext cx="1344" cy="327"/>
            </a:xfrm>
            <a:prstGeom prst="rect">
              <a:avLst/>
            </a:prstGeom>
            <a:noFill/>
            <a:ln w="9525">
              <a:noFill/>
              <a:miter lim="800000"/>
              <a:headEnd/>
              <a:tailEnd/>
            </a:ln>
            <a:effectLst/>
          </p:spPr>
          <p:txBody>
            <a:bodyPr>
              <a:spAutoFit/>
            </a:bodyPr>
            <a:lstStyle/>
            <a:p>
              <a:pPr>
                <a:spcBef>
                  <a:spcPct val="50000"/>
                </a:spcBef>
              </a:pPr>
              <a:r>
                <a:rPr lang="en-US" sz="2800" b="1"/>
                <a:t>Continue</a:t>
              </a:r>
            </a:p>
          </p:txBody>
        </p:sp>
      </p:grpSp>
      <p:graphicFrame>
        <p:nvGraphicFramePr>
          <p:cNvPr id="31772" name="Group 28"/>
          <p:cNvGraphicFramePr>
            <a:graphicFrameLocks noGrp="1"/>
          </p:cNvGraphicFramePr>
          <p:nvPr/>
        </p:nvGraphicFramePr>
        <p:xfrm>
          <a:off x="457200" y="990600"/>
          <a:ext cx="8305800" cy="3175001"/>
        </p:xfrm>
        <a:graphic>
          <a:graphicData uri="http://schemas.openxmlformats.org/drawingml/2006/table">
            <a:tbl>
              <a:tblPr/>
              <a:tblGrid>
                <a:gridCol w="4724400"/>
                <a:gridCol w="3581400"/>
              </a:tblGrid>
              <a:tr h="7604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600" b="1" i="0" u="none" strike="noStrike" cap="none" normalizeH="0" baseline="0" smtClean="0">
                          <a:ln>
                            <a:noFill/>
                          </a:ln>
                          <a:solidFill>
                            <a:srgbClr val="000099"/>
                          </a:solidFill>
                          <a:effectLst/>
                          <a:latin typeface="Times New Roman" pitchFamily="18" charset="0"/>
                        </a:rPr>
                        <a:t>Singular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600" b="1" i="0" u="none" strike="noStrike" cap="none" normalizeH="0" baseline="0" smtClean="0">
                          <a:ln>
                            <a:noFill/>
                          </a:ln>
                          <a:solidFill>
                            <a:srgbClr val="000099"/>
                          </a:solidFill>
                          <a:effectLst/>
                          <a:latin typeface="Times New Roman" pitchFamily="18" charset="0"/>
                        </a:rPr>
                        <a:t>Plural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24145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600" b="1" i="0" u="none" strike="noStrike" cap="none" normalizeH="0" baseline="0" smtClean="0">
                          <a:ln>
                            <a:noFill/>
                          </a:ln>
                          <a:solidFill>
                            <a:schemeClr val="tx1"/>
                          </a:solidFill>
                          <a:effectLst/>
                          <a:latin typeface="Times New Roman" pitchFamily="18" charset="0"/>
                        </a:rPr>
                        <a:t>myself</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600" b="1" i="0" u="none" strike="noStrike" cap="none" normalizeH="0" baseline="0" smtClean="0">
                          <a:ln>
                            <a:noFill/>
                          </a:ln>
                          <a:solidFill>
                            <a:schemeClr val="tx1"/>
                          </a:solidFill>
                          <a:effectLst/>
                          <a:latin typeface="Times New Roman" pitchFamily="18" charset="0"/>
                        </a:rPr>
                        <a:t>yourself</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600" b="1" i="0" u="none" strike="noStrike" cap="none" normalizeH="0" baseline="0" smtClean="0">
                          <a:ln>
                            <a:noFill/>
                          </a:ln>
                          <a:solidFill>
                            <a:schemeClr val="tx1"/>
                          </a:solidFill>
                          <a:effectLst/>
                          <a:latin typeface="Times New Roman" pitchFamily="18" charset="0"/>
                        </a:rPr>
                        <a:t>himself, herself, itself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600" b="1" i="0" u="none" strike="noStrike" cap="none" normalizeH="0" baseline="0" smtClean="0">
                          <a:ln>
                            <a:noFill/>
                          </a:ln>
                          <a:solidFill>
                            <a:schemeClr val="tx1"/>
                          </a:solidFill>
                          <a:effectLst/>
                          <a:latin typeface="Times New Roman" pitchFamily="18" charset="0"/>
                        </a:rPr>
                        <a:t>ourselves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600" b="1" i="0" u="none" strike="noStrike" cap="none" normalizeH="0" baseline="0" smtClean="0">
                          <a:ln>
                            <a:noFill/>
                          </a:ln>
                          <a:solidFill>
                            <a:schemeClr val="tx1"/>
                          </a:solidFill>
                          <a:effectLst/>
                          <a:latin typeface="Times New Roman" pitchFamily="18" charset="0"/>
                        </a:rPr>
                        <a:t>yourselves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600" b="1" i="0" u="none" strike="noStrike" cap="none" normalizeH="0" baseline="0" smtClean="0">
                          <a:ln>
                            <a:noFill/>
                          </a:ln>
                          <a:solidFill>
                            <a:schemeClr val="tx1"/>
                          </a:solidFill>
                          <a:effectLst/>
                          <a:latin typeface="Times New Roman" pitchFamily="18" charset="0"/>
                        </a:rPr>
                        <a:t>themselves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66"/>
                    </a:solidFill>
                  </a:tcPr>
                </a:tc>
              </a:tr>
            </a:tbl>
          </a:graphicData>
        </a:graphic>
      </p:graphicFrame>
      <p:sp>
        <p:nvSpPr>
          <p:cNvPr id="31774" name="Text Box 30"/>
          <p:cNvSpPr txBox="1">
            <a:spLocks noChangeArrowheads="1"/>
          </p:cNvSpPr>
          <p:nvPr/>
        </p:nvSpPr>
        <p:spPr bwMode="auto">
          <a:xfrm>
            <a:off x="685800" y="4419600"/>
            <a:ext cx="7696200" cy="1563688"/>
          </a:xfrm>
          <a:prstGeom prst="rect">
            <a:avLst/>
          </a:prstGeom>
          <a:noFill/>
          <a:ln w="9525">
            <a:solidFill>
              <a:srgbClr val="FF0000"/>
            </a:solidFill>
            <a:miter lim="800000"/>
            <a:headEnd/>
            <a:tailEnd/>
          </a:ln>
          <a:effectLst/>
        </p:spPr>
        <p:txBody>
          <a:bodyPr>
            <a:spAutoFit/>
          </a:bodyPr>
          <a:lstStyle/>
          <a:p>
            <a:pPr>
              <a:spcBef>
                <a:spcPct val="50000"/>
              </a:spcBef>
            </a:pPr>
            <a:r>
              <a:rPr lang="en-US" sz="3200" b="1"/>
              <a:t>Sometimes hisself is mistakenly used for himself and theirselves for themselves.  Avoid using hisself and theirselves.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0"/>
            <a:ext cx="7772400" cy="1143000"/>
          </a:xfrm>
        </p:spPr>
        <p:txBody>
          <a:bodyPr/>
          <a:lstStyle/>
          <a:p>
            <a:r>
              <a:rPr lang="en-US" b="1"/>
              <a:t>List of Personal Pronouns</a:t>
            </a:r>
          </a:p>
        </p:txBody>
      </p:sp>
      <p:sp>
        <p:nvSpPr>
          <p:cNvPr id="4099" name="Rectangle 3"/>
          <p:cNvSpPr>
            <a:spLocks noGrp="1" noChangeArrowheads="1"/>
          </p:cNvSpPr>
          <p:nvPr>
            <p:ph type="body" idx="1"/>
          </p:nvPr>
        </p:nvSpPr>
        <p:spPr>
          <a:xfrm>
            <a:off x="3810000" y="1143000"/>
            <a:ext cx="5334000" cy="2819400"/>
          </a:xfrm>
        </p:spPr>
        <p:txBody>
          <a:bodyPr/>
          <a:lstStyle/>
          <a:p>
            <a:pPr>
              <a:buFontTx/>
              <a:buNone/>
            </a:pPr>
            <a:r>
              <a:rPr lang="en-US" sz="4000" b="1">
                <a:solidFill>
                  <a:srgbClr val="FF0000"/>
                </a:solidFill>
              </a:rPr>
              <a:t>Singular	</a:t>
            </a:r>
            <a:r>
              <a:rPr lang="en-US" sz="4000" b="1"/>
              <a:t>   </a:t>
            </a:r>
            <a:r>
              <a:rPr lang="en-US" sz="4000" b="1">
                <a:solidFill>
                  <a:srgbClr val="FF0000"/>
                </a:solidFill>
              </a:rPr>
              <a:t>Plural</a:t>
            </a:r>
          </a:p>
          <a:p>
            <a:pPr>
              <a:buFontTx/>
              <a:buNone/>
            </a:pPr>
            <a:r>
              <a:rPr lang="en-US" sz="3600" b="1"/>
              <a:t>I					  we</a:t>
            </a:r>
          </a:p>
          <a:p>
            <a:pPr>
              <a:buFontTx/>
              <a:buNone/>
            </a:pPr>
            <a:r>
              <a:rPr lang="en-US" sz="3600" b="1"/>
              <a:t>you				 you</a:t>
            </a:r>
          </a:p>
          <a:p>
            <a:pPr>
              <a:buFontTx/>
              <a:buNone/>
            </a:pPr>
            <a:r>
              <a:rPr lang="en-US" sz="3600" b="1"/>
              <a:t>he, she, it		 they</a:t>
            </a:r>
          </a:p>
          <a:p>
            <a:pPr>
              <a:buFontTx/>
              <a:buNone/>
            </a:pPr>
            <a:endParaRPr lang="en-US" sz="3600" b="1"/>
          </a:p>
        </p:txBody>
      </p:sp>
      <p:sp>
        <p:nvSpPr>
          <p:cNvPr id="4101" name="AutoShape 5"/>
          <p:cNvSpPr>
            <a:spLocks/>
          </p:cNvSpPr>
          <p:nvPr/>
        </p:nvSpPr>
        <p:spPr bwMode="auto">
          <a:xfrm>
            <a:off x="2819400" y="4495800"/>
            <a:ext cx="762000" cy="1981200"/>
          </a:xfrm>
          <a:prstGeom prst="leftBrace">
            <a:avLst>
              <a:gd name="adj1" fmla="val 21667"/>
              <a:gd name="adj2" fmla="val 50000"/>
            </a:avLst>
          </a:prstGeom>
          <a:noFill/>
          <a:ln w="57150">
            <a:solidFill>
              <a:schemeClr val="tx1"/>
            </a:solidFill>
            <a:round/>
            <a:headEnd/>
            <a:tailEnd/>
          </a:ln>
          <a:effectLst/>
        </p:spPr>
        <p:txBody>
          <a:bodyPr wrap="none" anchor="ctr"/>
          <a:lstStyle/>
          <a:p>
            <a:endParaRPr lang="en-US"/>
          </a:p>
        </p:txBody>
      </p:sp>
      <p:sp>
        <p:nvSpPr>
          <p:cNvPr id="4102" name="Text Box 6"/>
          <p:cNvSpPr txBox="1">
            <a:spLocks noChangeArrowheads="1"/>
          </p:cNvSpPr>
          <p:nvPr/>
        </p:nvSpPr>
        <p:spPr bwMode="auto">
          <a:xfrm>
            <a:off x="0" y="2590800"/>
            <a:ext cx="3124200" cy="519113"/>
          </a:xfrm>
          <a:prstGeom prst="rect">
            <a:avLst/>
          </a:prstGeom>
          <a:noFill/>
          <a:ln w="9525">
            <a:noFill/>
            <a:miter lim="800000"/>
            <a:headEnd/>
            <a:tailEnd/>
          </a:ln>
          <a:effectLst/>
        </p:spPr>
        <p:txBody>
          <a:bodyPr>
            <a:spAutoFit/>
          </a:bodyPr>
          <a:lstStyle/>
          <a:p>
            <a:pPr>
              <a:spcBef>
                <a:spcPct val="50000"/>
              </a:spcBef>
            </a:pPr>
            <a:r>
              <a:rPr lang="en-US" sz="2800" b="1">
                <a:solidFill>
                  <a:srgbClr val="006600"/>
                </a:solidFill>
              </a:rPr>
              <a:t>Subject Pronouns</a:t>
            </a:r>
          </a:p>
        </p:txBody>
      </p:sp>
      <p:sp>
        <p:nvSpPr>
          <p:cNvPr id="4103" name="Rectangle 7"/>
          <p:cNvSpPr>
            <a:spLocks noChangeArrowheads="1"/>
          </p:cNvSpPr>
          <p:nvPr/>
        </p:nvSpPr>
        <p:spPr bwMode="auto">
          <a:xfrm>
            <a:off x="3810000" y="4572000"/>
            <a:ext cx="5334000" cy="2286000"/>
          </a:xfrm>
          <a:prstGeom prst="rect">
            <a:avLst/>
          </a:prstGeom>
          <a:noFill/>
          <a:ln w="9525">
            <a:noFill/>
            <a:miter lim="800000"/>
            <a:headEnd/>
            <a:tailEnd/>
          </a:ln>
          <a:effectLst/>
        </p:spPr>
        <p:txBody>
          <a:bodyPr/>
          <a:lstStyle/>
          <a:p>
            <a:pPr marL="342900" indent="-342900">
              <a:spcBef>
                <a:spcPct val="20000"/>
              </a:spcBef>
            </a:pPr>
            <a:r>
              <a:rPr lang="en-US" sz="3600" b="1"/>
              <a:t>me				 us</a:t>
            </a:r>
          </a:p>
          <a:p>
            <a:pPr marL="342900" indent="-342900">
              <a:spcBef>
                <a:spcPct val="20000"/>
              </a:spcBef>
            </a:pPr>
            <a:r>
              <a:rPr lang="en-US" sz="3600" b="1"/>
              <a:t>you				 you</a:t>
            </a:r>
          </a:p>
          <a:p>
            <a:pPr marL="342900" indent="-342900">
              <a:spcBef>
                <a:spcPct val="20000"/>
              </a:spcBef>
            </a:pPr>
            <a:r>
              <a:rPr lang="en-US" sz="3600" b="1"/>
              <a:t>him, her, it		 them</a:t>
            </a:r>
          </a:p>
          <a:p>
            <a:pPr marL="342900" indent="-342900">
              <a:spcBef>
                <a:spcPct val="20000"/>
              </a:spcBef>
            </a:pPr>
            <a:endParaRPr lang="en-US" sz="3600" b="1"/>
          </a:p>
        </p:txBody>
      </p:sp>
      <p:sp>
        <p:nvSpPr>
          <p:cNvPr id="4104" name="Text Box 8"/>
          <p:cNvSpPr txBox="1">
            <a:spLocks noChangeArrowheads="1"/>
          </p:cNvSpPr>
          <p:nvPr/>
        </p:nvSpPr>
        <p:spPr bwMode="auto">
          <a:xfrm>
            <a:off x="0" y="5181600"/>
            <a:ext cx="3124200" cy="519113"/>
          </a:xfrm>
          <a:prstGeom prst="rect">
            <a:avLst/>
          </a:prstGeom>
          <a:noFill/>
          <a:ln w="9525">
            <a:noFill/>
            <a:miter lim="800000"/>
            <a:headEnd/>
            <a:tailEnd/>
          </a:ln>
          <a:effectLst/>
        </p:spPr>
        <p:txBody>
          <a:bodyPr>
            <a:spAutoFit/>
          </a:bodyPr>
          <a:lstStyle/>
          <a:p>
            <a:pPr>
              <a:spcBef>
                <a:spcPct val="50000"/>
              </a:spcBef>
            </a:pPr>
            <a:r>
              <a:rPr lang="en-US" sz="2800" b="1">
                <a:solidFill>
                  <a:srgbClr val="006600"/>
                </a:solidFill>
              </a:rPr>
              <a:t>Object Pronouns</a:t>
            </a:r>
          </a:p>
        </p:txBody>
      </p:sp>
      <p:sp>
        <p:nvSpPr>
          <p:cNvPr id="4105" name="AutoShape 9"/>
          <p:cNvSpPr>
            <a:spLocks/>
          </p:cNvSpPr>
          <p:nvPr/>
        </p:nvSpPr>
        <p:spPr bwMode="auto">
          <a:xfrm>
            <a:off x="2971800" y="1905000"/>
            <a:ext cx="762000" cy="1981200"/>
          </a:xfrm>
          <a:prstGeom prst="leftBrace">
            <a:avLst>
              <a:gd name="adj1" fmla="val 21667"/>
              <a:gd name="adj2" fmla="val 50000"/>
            </a:avLst>
          </a:prstGeom>
          <a:noFill/>
          <a:ln w="57150">
            <a:solidFill>
              <a:schemeClr val="tx1"/>
            </a:solidFill>
            <a:round/>
            <a:headEnd/>
            <a:tailEnd/>
          </a:ln>
          <a:effectLst/>
        </p:spPr>
        <p:txBody>
          <a:bodyPr wrap="none" anchor="ctr"/>
          <a:lstStyle/>
          <a:p>
            <a:endParaRPr lang="en-US"/>
          </a:p>
        </p:txBody>
      </p:sp>
      <p:pic>
        <p:nvPicPr>
          <p:cNvPr id="4106" name="Picture 10" descr="C:\WINDOWS\Application Data\Microsoft\Media Catalog\Downloaded Clips\cl0\ag00439_.gif"/>
          <p:cNvPicPr>
            <a:picLocks noChangeAspect="1" noChangeArrowheads="1" noCrop="1"/>
          </p:cNvPicPr>
          <p:nvPr/>
        </p:nvPicPr>
        <p:blipFill>
          <a:blip r:embed="rId2" cstate="print"/>
          <a:srcRect/>
          <a:stretch>
            <a:fillRect/>
          </a:stretch>
        </p:blipFill>
        <p:spPr bwMode="auto">
          <a:xfrm>
            <a:off x="609600" y="2743200"/>
            <a:ext cx="2514600" cy="2060575"/>
          </a:xfrm>
          <a:prstGeom prst="rect">
            <a:avLst/>
          </a:prstGeom>
          <a:noFill/>
        </p:spPr>
      </p:pic>
      <p:graphicFrame>
        <p:nvGraphicFramePr>
          <p:cNvPr id="4122" name="Group 26"/>
          <p:cNvGraphicFramePr>
            <a:graphicFrameLocks noGrp="1"/>
          </p:cNvGraphicFramePr>
          <p:nvPr/>
        </p:nvGraphicFramePr>
        <p:xfrm>
          <a:off x="3657600" y="1981200"/>
          <a:ext cx="5181600" cy="1905000"/>
        </p:xfrm>
        <a:graphic>
          <a:graphicData uri="http://schemas.openxmlformats.org/drawingml/2006/table">
            <a:tbl>
              <a:tblPr/>
              <a:tblGrid>
                <a:gridCol w="2878138"/>
                <a:gridCol w="2303462"/>
              </a:tblGrid>
              <a:tr h="1905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123" name="Group 27"/>
          <p:cNvGraphicFramePr>
            <a:graphicFrameLocks noGrp="1"/>
          </p:cNvGraphicFramePr>
          <p:nvPr/>
        </p:nvGraphicFramePr>
        <p:xfrm>
          <a:off x="3657600" y="4572000"/>
          <a:ext cx="5181600" cy="1905000"/>
        </p:xfrm>
        <a:graphic>
          <a:graphicData uri="http://schemas.openxmlformats.org/drawingml/2006/table">
            <a:tbl>
              <a:tblPr/>
              <a:tblGrid>
                <a:gridCol w="2878138"/>
                <a:gridCol w="2303462"/>
              </a:tblGrid>
              <a:tr h="1905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b="1"/>
              <a:t>Subject Pronouns</a:t>
            </a:r>
          </a:p>
        </p:txBody>
      </p:sp>
      <p:sp>
        <p:nvSpPr>
          <p:cNvPr id="5123" name="Rectangle 3"/>
          <p:cNvSpPr>
            <a:spLocks noGrp="1" noChangeArrowheads="1"/>
          </p:cNvSpPr>
          <p:nvPr>
            <p:ph type="body" idx="1"/>
          </p:nvPr>
        </p:nvSpPr>
        <p:spPr>
          <a:xfrm>
            <a:off x="1371600" y="2057400"/>
            <a:ext cx="7315200" cy="4114800"/>
          </a:xfrm>
        </p:spPr>
        <p:txBody>
          <a:bodyPr/>
          <a:lstStyle/>
          <a:p>
            <a:pPr>
              <a:buFontTx/>
              <a:buNone/>
            </a:pPr>
            <a:r>
              <a:rPr lang="en-US" sz="4000" b="1">
                <a:solidFill>
                  <a:srgbClr val="006600"/>
                </a:solidFill>
              </a:rPr>
              <a:t>A subject pronoun is used as the</a:t>
            </a:r>
          </a:p>
          <a:p>
            <a:pPr>
              <a:buFontTx/>
              <a:buNone/>
            </a:pPr>
            <a:r>
              <a:rPr lang="en-US" sz="4000" b="1">
                <a:solidFill>
                  <a:srgbClr val="006600"/>
                </a:solidFill>
              </a:rPr>
              <a:t>subject of a sentence.</a:t>
            </a:r>
          </a:p>
          <a:p>
            <a:pPr algn="ctr">
              <a:buFontTx/>
              <a:buNone/>
            </a:pPr>
            <a:r>
              <a:rPr lang="en-US" sz="3600" b="1">
                <a:solidFill>
                  <a:srgbClr val="FF0000"/>
                </a:solidFill>
              </a:rPr>
              <a:t>She</a:t>
            </a:r>
            <a:r>
              <a:rPr lang="en-US" sz="3600" b="1"/>
              <a:t> is my best friend.</a:t>
            </a:r>
          </a:p>
          <a:p>
            <a:pPr algn="ctr">
              <a:buFontTx/>
              <a:buNone/>
            </a:pPr>
            <a:r>
              <a:rPr lang="en-US" sz="3600" b="1">
                <a:solidFill>
                  <a:srgbClr val="FF0000"/>
                </a:solidFill>
              </a:rPr>
              <a:t>It</a:t>
            </a:r>
            <a:r>
              <a:rPr lang="en-US" sz="3600" b="1"/>
              <a:t> is my dog.</a:t>
            </a:r>
          </a:p>
          <a:p>
            <a:pPr algn="ctr">
              <a:buFontTx/>
              <a:buNone/>
            </a:pPr>
            <a:r>
              <a:rPr lang="en-US" sz="3600" b="1"/>
              <a:t>Does </a:t>
            </a:r>
            <a:r>
              <a:rPr lang="en-US" sz="3600" b="1">
                <a:solidFill>
                  <a:srgbClr val="FF0000"/>
                </a:solidFill>
              </a:rPr>
              <a:t>he</a:t>
            </a:r>
            <a:r>
              <a:rPr lang="en-US" sz="3600" b="1"/>
              <a:t> know the answer?</a:t>
            </a:r>
          </a:p>
          <a:p>
            <a:pPr algn="ctr">
              <a:buFontTx/>
              <a:buNone/>
            </a:pPr>
            <a:r>
              <a:rPr lang="en-US" sz="3600" b="1">
                <a:solidFill>
                  <a:srgbClr val="FF0000"/>
                </a:solidFill>
              </a:rPr>
              <a:t>You</a:t>
            </a:r>
            <a:r>
              <a:rPr lang="en-US" sz="3600" b="1"/>
              <a:t> and </a:t>
            </a:r>
            <a:r>
              <a:rPr lang="en-US" sz="3600" b="1">
                <a:solidFill>
                  <a:srgbClr val="FF0000"/>
                </a:solidFill>
              </a:rPr>
              <a:t>I</a:t>
            </a:r>
            <a:r>
              <a:rPr lang="en-US" sz="3600" b="1"/>
              <a:t> will meet later.</a:t>
            </a:r>
          </a:p>
        </p:txBody>
      </p:sp>
      <p:pic>
        <p:nvPicPr>
          <p:cNvPr id="5125" name="Picture 5" descr="C:\WINDOWS\Application Data\Microsoft\Media Catalog\Downloaded Clips\cl0\AG00495_.gif"/>
          <p:cNvPicPr>
            <a:picLocks noChangeAspect="1" noChangeArrowheads="1" noCrop="1"/>
          </p:cNvPicPr>
          <p:nvPr/>
        </p:nvPicPr>
        <p:blipFill>
          <a:blip r:embed="rId2" cstate="print"/>
          <a:srcRect/>
          <a:stretch>
            <a:fillRect/>
          </a:stretch>
        </p:blipFill>
        <p:spPr bwMode="auto">
          <a:xfrm>
            <a:off x="0" y="4038600"/>
            <a:ext cx="2133600" cy="2009775"/>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b="1"/>
              <a:t>Object Pronouns</a:t>
            </a:r>
          </a:p>
        </p:txBody>
      </p:sp>
      <p:sp>
        <p:nvSpPr>
          <p:cNvPr id="6147" name="Rectangle 3"/>
          <p:cNvSpPr>
            <a:spLocks noGrp="1" noChangeArrowheads="1"/>
          </p:cNvSpPr>
          <p:nvPr>
            <p:ph type="body" idx="1"/>
          </p:nvPr>
        </p:nvSpPr>
        <p:spPr>
          <a:xfrm>
            <a:off x="1371600" y="2057400"/>
            <a:ext cx="7315200" cy="4114800"/>
          </a:xfrm>
        </p:spPr>
        <p:txBody>
          <a:bodyPr/>
          <a:lstStyle/>
          <a:p>
            <a:pPr>
              <a:lnSpc>
                <a:spcPct val="90000"/>
              </a:lnSpc>
              <a:buFontTx/>
              <a:buNone/>
            </a:pPr>
            <a:r>
              <a:rPr lang="en-US" sz="3600" b="1">
                <a:solidFill>
                  <a:srgbClr val="006600"/>
                </a:solidFill>
              </a:rPr>
              <a:t>An  object  pronoun is used as the</a:t>
            </a:r>
          </a:p>
          <a:p>
            <a:pPr>
              <a:lnSpc>
                <a:spcPct val="90000"/>
              </a:lnSpc>
              <a:buFontTx/>
              <a:buNone/>
            </a:pPr>
            <a:r>
              <a:rPr lang="en-US" sz="3600" b="1">
                <a:solidFill>
                  <a:srgbClr val="006600"/>
                </a:solidFill>
              </a:rPr>
              <a:t>direct/indirect object or the object of a preposition.</a:t>
            </a:r>
          </a:p>
          <a:p>
            <a:pPr algn="ctr">
              <a:lnSpc>
                <a:spcPct val="90000"/>
              </a:lnSpc>
              <a:buFontTx/>
              <a:buNone/>
            </a:pPr>
            <a:r>
              <a:rPr lang="en-US" b="1"/>
              <a:t>Give the book to </a:t>
            </a:r>
            <a:r>
              <a:rPr lang="en-US" b="1">
                <a:solidFill>
                  <a:srgbClr val="FF0000"/>
                </a:solidFill>
              </a:rPr>
              <a:t>me</a:t>
            </a:r>
            <a:r>
              <a:rPr lang="en-US" b="1"/>
              <a:t>.</a:t>
            </a:r>
          </a:p>
          <a:p>
            <a:pPr algn="ctr">
              <a:lnSpc>
                <a:spcPct val="90000"/>
              </a:lnSpc>
              <a:buFontTx/>
              <a:buNone/>
            </a:pPr>
            <a:r>
              <a:rPr lang="en-US" b="1"/>
              <a:t>The teacher gave </a:t>
            </a:r>
            <a:r>
              <a:rPr lang="en-US" b="1">
                <a:solidFill>
                  <a:srgbClr val="FF0000"/>
                </a:solidFill>
              </a:rPr>
              <a:t>her</a:t>
            </a:r>
            <a:r>
              <a:rPr lang="en-US" b="1"/>
              <a:t> a reprimand.</a:t>
            </a:r>
          </a:p>
          <a:p>
            <a:pPr algn="ctr">
              <a:lnSpc>
                <a:spcPct val="90000"/>
              </a:lnSpc>
              <a:buFontTx/>
              <a:buNone/>
            </a:pPr>
            <a:r>
              <a:rPr lang="en-US" b="1"/>
              <a:t>I will tell </a:t>
            </a:r>
            <a:r>
              <a:rPr lang="en-US" b="1">
                <a:solidFill>
                  <a:srgbClr val="FF0000"/>
                </a:solidFill>
              </a:rPr>
              <a:t>you </a:t>
            </a:r>
            <a:r>
              <a:rPr lang="en-US" b="1"/>
              <a:t>a story.</a:t>
            </a:r>
          </a:p>
          <a:p>
            <a:pPr algn="ctr">
              <a:lnSpc>
                <a:spcPct val="90000"/>
              </a:lnSpc>
              <a:buFontTx/>
              <a:buNone/>
            </a:pPr>
            <a:r>
              <a:rPr lang="en-US" b="1"/>
              <a:t>Susan read </a:t>
            </a:r>
            <a:r>
              <a:rPr lang="en-US" b="1">
                <a:solidFill>
                  <a:srgbClr val="FF0000"/>
                </a:solidFill>
              </a:rPr>
              <a:t>it</a:t>
            </a:r>
            <a:r>
              <a:rPr lang="en-US" b="1"/>
              <a:t> to </a:t>
            </a:r>
            <a:r>
              <a:rPr lang="en-US" b="1">
                <a:solidFill>
                  <a:srgbClr val="FF0000"/>
                </a:solidFill>
              </a:rPr>
              <a:t>them</a:t>
            </a:r>
            <a:r>
              <a:rPr lang="en-US" b="1"/>
              <a:t>.</a:t>
            </a:r>
          </a:p>
        </p:txBody>
      </p:sp>
      <p:pic>
        <p:nvPicPr>
          <p:cNvPr id="6149" name="Picture 5" descr="C:\WINDOWS\Application Data\Microsoft\Media Catalog\Downloaded Clips\cl0\ag00299_.gif"/>
          <p:cNvPicPr>
            <a:picLocks noChangeAspect="1" noChangeArrowheads="1" noCrop="1"/>
          </p:cNvPicPr>
          <p:nvPr/>
        </p:nvPicPr>
        <p:blipFill>
          <a:blip r:embed="rId2" cstate="print"/>
          <a:srcRect/>
          <a:stretch>
            <a:fillRect/>
          </a:stretch>
        </p:blipFill>
        <p:spPr bwMode="auto">
          <a:xfrm>
            <a:off x="533400" y="4648200"/>
            <a:ext cx="1905000" cy="1812925"/>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0"/>
            <a:ext cx="7772400" cy="1143000"/>
          </a:xfrm>
        </p:spPr>
        <p:txBody>
          <a:bodyPr/>
          <a:lstStyle/>
          <a:p>
            <a:r>
              <a:rPr lang="en-US" b="1"/>
              <a:t>ACTIVITY 1</a:t>
            </a:r>
          </a:p>
        </p:txBody>
      </p:sp>
      <p:sp>
        <p:nvSpPr>
          <p:cNvPr id="7171" name="Rectangle 3"/>
          <p:cNvSpPr>
            <a:spLocks noGrp="1" noChangeArrowheads="1"/>
          </p:cNvSpPr>
          <p:nvPr>
            <p:ph type="body" idx="1"/>
          </p:nvPr>
        </p:nvSpPr>
        <p:spPr>
          <a:xfrm>
            <a:off x="685800" y="990600"/>
            <a:ext cx="7772400" cy="5867400"/>
          </a:xfrm>
        </p:spPr>
        <p:txBody>
          <a:bodyPr/>
          <a:lstStyle/>
          <a:p>
            <a:pPr marL="609600" indent="-609600">
              <a:lnSpc>
                <a:spcPct val="90000"/>
              </a:lnSpc>
              <a:buFontTx/>
              <a:buAutoNum type="arabicPeriod"/>
            </a:pPr>
            <a:r>
              <a:rPr lang="en-US" sz="4000" b="1"/>
              <a:t>Write sentences using each of the subject pronouns. </a:t>
            </a:r>
            <a:r>
              <a:rPr lang="en-US" sz="4000" b="1">
                <a:solidFill>
                  <a:srgbClr val="FF0000"/>
                </a:solidFill>
              </a:rPr>
              <a:t>Underline each subject pronoun.</a:t>
            </a:r>
          </a:p>
          <a:p>
            <a:pPr marL="609600" indent="-609600">
              <a:lnSpc>
                <a:spcPct val="90000"/>
              </a:lnSpc>
              <a:buFontTx/>
              <a:buAutoNum type="arabicPeriod"/>
            </a:pPr>
            <a:r>
              <a:rPr lang="en-US" sz="4000" b="1"/>
              <a:t>Write sentences using each of the object pronouns.  </a:t>
            </a:r>
            <a:r>
              <a:rPr lang="en-US" sz="4000" b="1">
                <a:solidFill>
                  <a:srgbClr val="006600"/>
                </a:solidFill>
              </a:rPr>
              <a:t>Circle each object pronoun.</a:t>
            </a:r>
          </a:p>
          <a:p>
            <a:pPr marL="609600" indent="-609600" algn="ctr">
              <a:lnSpc>
                <a:spcPct val="90000"/>
              </a:lnSpc>
              <a:buFontTx/>
              <a:buNone/>
            </a:pPr>
            <a:r>
              <a:rPr lang="en-US" sz="4000" b="1">
                <a:solidFill>
                  <a:srgbClr val="FF0000"/>
                </a:solidFill>
              </a:rPr>
              <a:t>Total of 16 pronouns.</a:t>
            </a:r>
          </a:p>
          <a:p>
            <a:pPr marL="609600" indent="-609600" algn="ctr">
              <a:lnSpc>
                <a:spcPct val="90000"/>
              </a:lnSpc>
              <a:buFontTx/>
              <a:buNone/>
            </a:pPr>
            <a:r>
              <a:rPr lang="en-US" sz="4000" b="1"/>
              <a:t>You can combine subject and object pronouns in you sentences.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81000" y="0"/>
            <a:ext cx="10058400" cy="1143000"/>
          </a:xfrm>
        </p:spPr>
        <p:txBody>
          <a:bodyPr/>
          <a:lstStyle/>
          <a:p>
            <a:r>
              <a:rPr lang="en-US" sz="4000" b="1">
                <a:solidFill>
                  <a:srgbClr val="FF0000"/>
                </a:solidFill>
              </a:rPr>
              <a:t>PRONOUNS AND ANTECEDENTS</a:t>
            </a:r>
          </a:p>
        </p:txBody>
      </p:sp>
      <p:sp>
        <p:nvSpPr>
          <p:cNvPr id="8195" name="Rectangle 3"/>
          <p:cNvSpPr>
            <a:spLocks noGrp="1" noChangeArrowheads="1"/>
          </p:cNvSpPr>
          <p:nvPr>
            <p:ph type="body" idx="1"/>
          </p:nvPr>
        </p:nvSpPr>
        <p:spPr>
          <a:xfrm>
            <a:off x="609600" y="1219200"/>
            <a:ext cx="7772400" cy="5029200"/>
          </a:xfrm>
        </p:spPr>
        <p:txBody>
          <a:bodyPr/>
          <a:lstStyle/>
          <a:p>
            <a:pPr marL="609600" indent="-609600">
              <a:lnSpc>
                <a:spcPct val="90000"/>
              </a:lnSpc>
              <a:buFontTx/>
              <a:buNone/>
            </a:pPr>
            <a:r>
              <a:rPr lang="en-US" sz="3600" b="1"/>
              <a:t>Read the following sentences.  Can you tell to whom the word </a:t>
            </a:r>
            <a:r>
              <a:rPr lang="en-US" sz="3600" b="1" i="1">
                <a:solidFill>
                  <a:srgbClr val="FF0000"/>
                </a:solidFill>
              </a:rPr>
              <a:t>She</a:t>
            </a:r>
            <a:r>
              <a:rPr lang="en-US" sz="3600" b="1"/>
              <a:t> refers?</a:t>
            </a:r>
          </a:p>
          <a:p>
            <a:pPr marL="609600" indent="-609600">
              <a:lnSpc>
                <a:spcPct val="90000"/>
              </a:lnSpc>
              <a:buFontTx/>
              <a:buNone/>
            </a:pPr>
            <a:r>
              <a:rPr lang="en-US" sz="3600" b="1">
                <a:solidFill>
                  <a:srgbClr val="006600"/>
                </a:solidFill>
              </a:rPr>
              <a:t>Arachne competes with Athena.</a:t>
            </a:r>
            <a:r>
              <a:rPr lang="en-US" sz="3600" b="1"/>
              <a:t>  </a:t>
            </a:r>
            <a:r>
              <a:rPr lang="en-US" sz="3600" b="1">
                <a:solidFill>
                  <a:srgbClr val="FF0000"/>
                </a:solidFill>
              </a:rPr>
              <a:t>She </a:t>
            </a:r>
            <a:r>
              <a:rPr lang="en-US" sz="3600" b="1">
                <a:solidFill>
                  <a:srgbClr val="006600"/>
                </a:solidFill>
              </a:rPr>
              <a:t>weaves skillfully.</a:t>
            </a:r>
          </a:p>
          <a:p>
            <a:pPr marL="609600" indent="-609600">
              <a:lnSpc>
                <a:spcPct val="90000"/>
              </a:lnSpc>
              <a:buFontTx/>
              <a:buNone/>
            </a:pPr>
            <a:r>
              <a:rPr lang="en-US" b="1"/>
              <a:t>The sentence is not clear because the word </a:t>
            </a:r>
            <a:r>
              <a:rPr lang="en-US" b="1" i="1">
                <a:solidFill>
                  <a:srgbClr val="FF0000"/>
                </a:solidFill>
              </a:rPr>
              <a:t>She</a:t>
            </a:r>
            <a:r>
              <a:rPr lang="en-US" b="1"/>
              <a:t> could refer to either Arachne or Athena.  Sometimes you must repeat a noun or rewrite the sentence.  </a:t>
            </a:r>
          </a:p>
          <a:p>
            <a:pPr marL="609600" indent="-609600">
              <a:lnSpc>
                <a:spcPct val="90000"/>
              </a:lnSpc>
              <a:buFontTx/>
              <a:buNone/>
            </a:pPr>
            <a:r>
              <a:rPr lang="en-US" b="1">
                <a:solidFill>
                  <a:srgbClr val="006600"/>
                </a:solidFill>
              </a:rPr>
              <a:t>Arachne competes with Athena.  Athena weaves skillfully.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81000" y="0"/>
            <a:ext cx="10058400" cy="1143000"/>
          </a:xfrm>
        </p:spPr>
        <p:txBody>
          <a:bodyPr/>
          <a:lstStyle/>
          <a:p>
            <a:r>
              <a:rPr lang="en-US" sz="4000" b="1">
                <a:solidFill>
                  <a:srgbClr val="FF0000"/>
                </a:solidFill>
              </a:rPr>
              <a:t>PRONOUNS AND ANTECEDENTS</a:t>
            </a:r>
          </a:p>
        </p:txBody>
      </p:sp>
      <p:sp>
        <p:nvSpPr>
          <p:cNvPr id="9220" name="AutoShape 4"/>
          <p:cNvSpPr>
            <a:spLocks noChangeArrowheads="1"/>
          </p:cNvSpPr>
          <p:nvPr/>
        </p:nvSpPr>
        <p:spPr bwMode="auto">
          <a:xfrm>
            <a:off x="5791200" y="5791200"/>
            <a:ext cx="2819400" cy="1066800"/>
          </a:xfrm>
          <a:prstGeom prst="rightArrow">
            <a:avLst>
              <a:gd name="adj1" fmla="val 50000"/>
              <a:gd name="adj2" fmla="val 66071"/>
            </a:avLst>
          </a:prstGeom>
          <a:solidFill>
            <a:schemeClr val="accent1"/>
          </a:solidFill>
          <a:ln w="9525">
            <a:solidFill>
              <a:schemeClr val="tx1"/>
            </a:solidFill>
            <a:miter lim="800000"/>
            <a:headEnd/>
            <a:tailEnd/>
          </a:ln>
          <a:effectLst/>
        </p:spPr>
        <p:txBody>
          <a:bodyPr wrap="none" anchor="ctr"/>
          <a:lstStyle/>
          <a:p>
            <a:endParaRPr lang="en-US"/>
          </a:p>
        </p:txBody>
      </p:sp>
      <p:sp>
        <p:nvSpPr>
          <p:cNvPr id="9219" name="Rectangle 3"/>
          <p:cNvSpPr>
            <a:spLocks noGrp="1" noChangeArrowheads="1"/>
          </p:cNvSpPr>
          <p:nvPr>
            <p:ph type="body" idx="1"/>
          </p:nvPr>
        </p:nvSpPr>
        <p:spPr>
          <a:xfrm>
            <a:off x="609600" y="1219200"/>
            <a:ext cx="7772400" cy="5638800"/>
          </a:xfrm>
        </p:spPr>
        <p:txBody>
          <a:bodyPr/>
          <a:lstStyle/>
          <a:p>
            <a:pPr marL="609600" indent="-609600">
              <a:buFontTx/>
              <a:buNone/>
            </a:pPr>
            <a:r>
              <a:rPr lang="en-US" sz="3600" b="1"/>
              <a:t>The noun or group of words that a pronoun refers to is called its </a:t>
            </a:r>
            <a:r>
              <a:rPr lang="en-US" sz="3600" b="1">
                <a:solidFill>
                  <a:srgbClr val="FF0000"/>
                </a:solidFill>
              </a:rPr>
              <a:t>antecedent.</a:t>
            </a:r>
            <a:endParaRPr lang="en-US" sz="3600" b="1"/>
          </a:p>
          <a:p>
            <a:pPr marL="609600" indent="-609600">
              <a:buFontTx/>
              <a:buNone/>
            </a:pPr>
            <a:r>
              <a:rPr lang="en-US" sz="2800" b="1"/>
              <a:t>When you use a pronoun, you should be sure that it refers to its antecedent clearly.  Be especially careful when you use the pronoun </a:t>
            </a:r>
            <a:r>
              <a:rPr lang="en-US" sz="2800" b="1">
                <a:solidFill>
                  <a:srgbClr val="FF0000"/>
                </a:solidFill>
              </a:rPr>
              <a:t>they</a:t>
            </a:r>
            <a:r>
              <a:rPr lang="en-US" sz="2800" b="1"/>
              <a:t>.  Read the following sentence.</a:t>
            </a:r>
          </a:p>
          <a:p>
            <a:pPr marL="609600" indent="-609600">
              <a:buFontTx/>
              <a:buNone/>
            </a:pPr>
            <a:r>
              <a:rPr lang="en-US" sz="3600" b="1">
                <a:solidFill>
                  <a:srgbClr val="FF0000"/>
                </a:solidFill>
              </a:rPr>
              <a:t>They</a:t>
            </a:r>
            <a:r>
              <a:rPr lang="en-US" sz="3600" b="1"/>
              <a:t> have several books about Greek myths at the library.</a:t>
            </a:r>
          </a:p>
          <a:p>
            <a:pPr marL="609600" indent="-609600">
              <a:buFontTx/>
              <a:buNone/>
            </a:pPr>
            <a:r>
              <a:rPr lang="en-US" sz="3600" b="1"/>
              <a:t>							Continue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0"/>
            <a:ext cx="10058400" cy="1143000"/>
          </a:xfrm>
        </p:spPr>
        <p:txBody>
          <a:bodyPr/>
          <a:lstStyle/>
          <a:p>
            <a:r>
              <a:rPr lang="en-US" sz="4000" b="1">
                <a:solidFill>
                  <a:schemeClr val="tx1"/>
                </a:solidFill>
              </a:rPr>
              <a:t>PRONOUNS AND ANTECEDENTS</a:t>
            </a:r>
          </a:p>
        </p:txBody>
      </p:sp>
      <p:sp>
        <p:nvSpPr>
          <p:cNvPr id="10243" name="Rectangle 3"/>
          <p:cNvSpPr>
            <a:spLocks noGrp="1" noChangeArrowheads="1"/>
          </p:cNvSpPr>
          <p:nvPr>
            <p:ph type="body" idx="1"/>
          </p:nvPr>
        </p:nvSpPr>
        <p:spPr>
          <a:xfrm>
            <a:off x="609600" y="1219200"/>
            <a:ext cx="7772400" cy="5029200"/>
          </a:xfrm>
          <a:ln/>
        </p:spPr>
        <p:txBody>
          <a:bodyPr/>
          <a:lstStyle/>
          <a:p>
            <a:pPr marL="609600" indent="-609600">
              <a:buFontTx/>
              <a:buNone/>
            </a:pPr>
            <a:r>
              <a:rPr lang="en-US" sz="3600" b="1"/>
              <a:t>The meaning of </a:t>
            </a:r>
            <a:r>
              <a:rPr lang="en-US" sz="3600" b="1" i="1">
                <a:solidFill>
                  <a:srgbClr val="FF0000"/>
                </a:solidFill>
              </a:rPr>
              <a:t>They</a:t>
            </a:r>
            <a:r>
              <a:rPr lang="en-US" sz="3600" b="1" i="1"/>
              <a:t> </a:t>
            </a:r>
            <a:r>
              <a:rPr lang="en-US" sz="3600" b="1"/>
              <a:t>is unclear.  The sentence can be improved by rewriting it in the following manner.</a:t>
            </a:r>
          </a:p>
          <a:p>
            <a:pPr marL="609600" indent="-609600">
              <a:buFontTx/>
              <a:buNone/>
            </a:pPr>
            <a:r>
              <a:rPr lang="en-US" sz="4000" b="1">
                <a:solidFill>
                  <a:srgbClr val="006600"/>
                </a:solidFill>
              </a:rPr>
              <a:t>Several books about myths are available at the library.</a:t>
            </a:r>
            <a:endParaRPr lang="en-US" sz="4000" b="1" i="1">
              <a:solidFill>
                <a:srgbClr val="006600"/>
              </a:solidFill>
            </a:endParaRPr>
          </a:p>
        </p:txBody>
      </p:sp>
      <p:pic>
        <p:nvPicPr>
          <p:cNvPr id="10244" name="Picture 4" descr="C:\WINDOWS\Application Data\Microsoft\Media Catalog\Downloaded Clips\cl32\j0127159.wmf"/>
          <p:cNvPicPr>
            <a:picLocks noChangeAspect="1" noChangeArrowheads="1"/>
          </p:cNvPicPr>
          <p:nvPr/>
        </p:nvPicPr>
        <p:blipFill>
          <a:blip r:embed="rId2" cstate="print"/>
          <a:srcRect/>
          <a:stretch>
            <a:fillRect/>
          </a:stretch>
        </p:blipFill>
        <p:spPr bwMode="auto">
          <a:xfrm>
            <a:off x="6629400" y="4548188"/>
            <a:ext cx="2125663" cy="2309812"/>
          </a:xfrm>
          <a:prstGeom prst="rect">
            <a:avLst/>
          </a:prstGeom>
          <a:noFill/>
        </p:spPr>
      </p:pic>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462</TotalTime>
  <Words>1205</Words>
  <Application>Microsoft Office PowerPoint</Application>
  <PresentationFormat>On-screen Show (4:3)</PresentationFormat>
  <Paragraphs>174</Paragraphs>
  <Slides>26</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26</vt:i4>
      </vt:variant>
    </vt:vector>
  </HeadingPairs>
  <TitlesOfParts>
    <vt:vector size="28" baseType="lpstr">
      <vt:lpstr>Times New Roman</vt:lpstr>
      <vt:lpstr>Default Design</vt:lpstr>
      <vt:lpstr>Slide 1</vt:lpstr>
      <vt:lpstr>What is a pronoun?</vt:lpstr>
      <vt:lpstr>List of Personal Pronouns</vt:lpstr>
      <vt:lpstr>Subject Pronouns</vt:lpstr>
      <vt:lpstr>Object Pronouns</vt:lpstr>
      <vt:lpstr>ACTIVITY 1</vt:lpstr>
      <vt:lpstr>PRONOUNS AND ANTECEDENTS</vt:lpstr>
      <vt:lpstr>PRONOUNS AND ANTECEDENTS</vt:lpstr>
      <vt:lpstr>PRONOUNS AND ANTECEDENTS</vt:lpstr>
      <vt:lpstr>PRONOUNS AND ANTECEDENTS</vt:lpstr>
      <vt:lpstr>PRONOUNS AND ANTECEDENTS</vt:lpstr>
      <vt:lpstr>Using Pronouns Correctly</vt:lpstr>
      <vt:lpstr>Using Pronouns Correctly</vt:lpstr>
      <vt:lpstr>Using Pronouns Correctly</vt:lpstr>
      <vt:lpstr>Using Pronouns Correctly</vt:lpstr>
      <vt:lpstr>Using Pronouns Correctly</vt:lpstr>
      <vt:lpstr>Possessive Pronouns</vt:lpstr>
      <vt:lpstr>Possessive Pronouns</vt:lpstr>
      <vt:lpstr>Possessive Pronouns</vt:lpstr>
      <vt:lpstr>Possessive Pronouns</vt:lpstr>
      <vt:lpstr>Indefinite Pronouns</vt:lpstr>
      <vt:lpstr>Some Indefinite Pronouns</vt:lpstr>
      <vt:lpstr>Some Indefinite Pronouns</vt:lpstr>
      <vt:lpstr>Some Indefinite Pronouns</vt:lpstr>
      <vt:lpstr>Reflexive Pronouns</vt:lpstr>
      <vt:lpstr>Reflexive Pronouns</vt:lpstr>
    </vt:vector>
  </TitlesOfParts>
  <Company>Home Use Central Middle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Boyd</dc:creator>
  <cp:lastModifiedBy>ctorresa</cp:lastModifiedBy>
  <cp:revision>9</cp:revision>
  <dcterms:created xsi:type="dcterms:W3CDTF">2001-10-13T19:51:17Z</dcterms:created>
  <dcterms:modified xsi:type="dcterms:W3CDTF">2011-12-15T17:12:51Z</dcterms:modified>
</cp:coreProperties>
</file>